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6" r:id="rId1"/>
  </p:sldMasterIdLst>
  <p:notesMasterIdLst>
    <p:notesMasterId r:id="rId55"/>
  </p:notesMasterIdLst>
  <p:handoutMasterIdLst>
    <p:handoutMasterId r:id="rId56"/>
  </p:handoutMasterIdLst>
  <p:sldIdLst>
    <p:sldId id="333" r:id="rId2"/>
    <p:sldId id="394" r:id="rId3"/>
    <p:sldId id="396" r:id="rId4"/>
    <p:sldId id="397" r:id="rId5"/>
    <p:sldId id="257" r:id="rId6"/>
    <p:sldId id="305" r:id="rId7"/>
    <p:sldId id="395" r:id="rId8"/>
    <p:sldId id="263" r:id="rId9"/>
    <p:sldId id="270" r:id="rId10"/>
    <p:sldId id="393" r:id="rId11"/>
    <p:sldId id="377" r:id="rId12"/>
    <p:sldId id="335" r:id="rId13"/>
    <p:sldId id="390" r:id="rId14"/>
    <p:sldId id="385" r:id="rId15"/>
    <p:sldId id="336" r:id="rId16"/>
    <p:sldId id="352" r:id="rId17"/>
    <p:sldId id="398" r:id="rId18"/>
    <p:sldId id="386" r:id="rId19"/>
    <p:sldId id="399" r:id="rId20"/>
    <p:sldId id="354" r:id="rId21"/>
    <p:sldId id="355" r:id="rId22"/>
    <p:sldId id="357" r:id="rId23"/>
    <p:sldId id="358" r:id="rId24"/>
    <p:sldId id="360" r:id="rId25"/>
    <p:sldId id="359" r:id="rId26"/>
    <p:sldId id="324" r:id="rId27"/>
    <p:sldId id="373" r:id="rId28"/>
    <p:sldId id="378" r:id="rId29"/>
    <p:sldId id="361" r:id="rId30"/>
    <p:sldId id="379" r:id="rId31"/>
    <p:sldId id="362" r:id="rId32"/>
    <p:sldId id="380" r:id="rId33"/>
    <p:sldId id="369" r:id="rId34"/>
    <p:sldId id="383" r:id="rId35"/>
    <p:sldId id="381" r:id="rId36"/>
    <p:sldId id="382" r:id="rId37"/>
    <p:sldId id="367" r:id="rId38"/>
    <p:sldId id="365" r:id="rId39"/>
    <p:sldId id="370" r:id="rId40"/>
    <p:sldId id="366" r:id="rId41"/>
    <p:sldId id="389" r:id="rId42"/>
    <p:sldId id="301" r:id="rId43"/>
    <p:sldId id="347" r:id="rId44"/>
    <p:sldId id="372" r:id="rId45"/>
    <p:sldId id="302" r:id="rId46"/>
    <p:sldId id="348" r:id="rId47"/>
    <p:sldId id="265" r:id="rId48"/>
    <p:sldId id="326" r:id="rId49"/>
    <p:sldId id="350" r:id="rId50"/>
    <p:sldId id="312" r:id="rId51"/>
    <p:sldId id="334" r:id="rId52"/>
    <p:sldId id="311" r:id="rId53"/>
    <p:sldId id="303" r:id="rId54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Marques" initials="A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66"/>
    <a:srgbClr val="CCEC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9" autoAdjust="0"/>
    <p:restoredTop sz="95663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3462"/>
    </p:cViewPr>
  </p:sorterViewPr>
  <p:notesViewPr>
    <p:cSldViewPr>
      <p:cViewPr varScale="1">
        <p:scale>
          <a:sx n="74" d="100"/>
          <a:sy n="74" d="100"/>
        </p:scale>
        <p:origin x="-2124" y="-90"/>
      </p:cViewPr>
      <p:guideLst>
        <p:guide orient="horz" pos="3111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B903-8E7D-40C3-8F6D-53040D9E3364}" type="datetimeFigureOut">
              <a:rPr lang="pt-BR" smtClean="0"/>
              <a:pPr/>
              <a:t>21/04/2020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E0B22-AA69-4F83-B963-E34DE786F9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7883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644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1"/>
            <a:ext cx="2944644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690070"/>
            <a:ext cx="5439101" cy="44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552"/>
            <a:ext cx="2944644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378552"/>
            <a:ext cx="2944644" cy="49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F27D31-FFAB-4C95-BA0F-F20FE4746D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92512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15F374-3CCA-4667-8A52-1A820F3ECAA9}" type="slidenum">
              <a:rPr lang="pt-BR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7D4F81-38DD-42F5-B00F-29751C51B0B9}" type="slidenum">
              <a:rPr lang="pt-BR" altLang="pt-BR" smtClean="0"/>
              <a:pPr eaLnBrk="1" hangingPunct="1"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D4F93-49B9-4C74-8D02-3AF46A9C158A}" type="slidenum">
              <a:rPr lang="pt-BR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pt-BR" altLang="pt-BR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F2967-47DE-48D6-B80E-34EBB9C79158}" type="slidenum">
              <a:rPr lang="pt-BR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pt-BR" altLang="pt-BR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0374C7-7CD8-406F-A101-D2A2FE603593}" type="slidenum">
              <a:rPr lang="pt-BR" altLang="pt-BR" smtClean="0"/>
              <a:pPr eaLnBrk="1" hangingPunct="1">
                <a:spcBef>
                  <a:spcPct val="0"/>
                </a:spcBef>
              </a:pPr>
              <a:t>36</a:t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F6F939-8E38-46C5-9072-CC88EC31C6F7}" type="slidenum">
              <a:rPr lang="pt-BR" altLang="pt-BR" smtClean="0"/>
              <a:pPr eaLnBrk="1" hangingPunct="1">
                <a:spcBef>
                  <a:spcPct val="0"/>
                </a:spcBef>
              </a:pPr>
              <a:t>48</a:t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787277-B8BF-49AF-91FF-67227A7E73F8}" type="slidenum">
              <a:rPr lang="pt-BR" altLang="pt-BR" smtClean="0"/>
              <a:pPr eaLnBrk="1" hangingPunct="1">
                <a:spcBef>
                  <a:spcPct val="0"/>
                </a:spcBef>
              </a:pPr>
              <a:t>52</a:t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6070" indent="-2869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780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692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6041" indent="-229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25161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8428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340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2522" indent="-229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D0244-B199-42BC-84A9-AE4231045DAB}" type="slidenum">
              <a:rPr lang="pt-BR" altLang="pt-BR" smtClean="0"/>
              <a:pPr eaLnBrk="1" hangingPunct="1">
                <a:spcBef>
                  <a:spcPct val="0"/>
                </a:spcBef>
              </a:pPr>
              <a:t>53</a:t>
            </a:fld>
            <a:endParaRPr lang="pt-BR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6A2B-05C0-42F7-B9BC-2F292E06A5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4803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AB43-A255-4267-8FAD-C2921B86C6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4966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87854-DEB0-4D47-BCEA-F92CC590E87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8226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 rtlCol="0">
            <a:normAutofit/>
          </a:bodyPr>
          <a:lstStyle/>
          <a:p>
            <a:pPr lv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6181-6E7B-4B28-9BEA-04DC5B1FF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195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2DA0-836F-4CF7-B3BF-957D2CA121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7318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946F-1B85-493B-94E6-CD7C4F560C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682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5AB2-BB6A-44AD-B86D-FFB48C19F5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04615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54E7-2A44-44DC-9834-DDFD425DE5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4917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BFFC-ABFA-47F8-A04E-ACD2E89B19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06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4FBC-1DD2-49A8-9F75-0DA9DBDFEE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8364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696B-47CE-4BAA-8CFF-B37B76DCFE7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2242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A451-F1AB-457C-9E01-3C19067702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8345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8F0E08-8C56-4E2A-98C1-4B2B0494897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.fflch.usp.br/" TargetMode="External"/><Relationship Id="rId2" Type="http://schemas.openxmlformats.org/officeDocument/2006/relationships/hyperlink" Target="mailto:pae.fflch@usp.b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Comissão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PAE-FFLCH-USP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07950" y="2133601"/>
            <a:ext cx="8856663" cy="2591544"/>
          </a:xfrm>
        </p:spPr>
        <p:txBody>
          <a:bodyPr/>
          <a:lstStyle/>
          <a:p>
            <a:pPr eaLnBrk="1" hangingPunct="1"/>
            <a:r>
              <a:rPr lang="pt-BR" altLang="pt-BR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altLang="pt-BR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dirty="0">
                <a:solidFill>
                  <a:schemeClr val="tx1"/>
                </a:solidFill>
                <a:latin typeface="Arial" charset="0"/>
                <a:cs typeface="Arial" charset="0"/>
              </a:rPr>
              <a:t>Programa de Aperfeiçoamento de Ensino - PAE</a:t>
            </a:r>
            <a:br>
              <a:rPr lang="pt-BR" altLang="pt-BR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t-BR" altLang="pt-B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dirty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pt-BR" alt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º </a:t>
            </a:r>
            <a:r>
              <a:rPr lang="pt-BR" altLang="pt-BR" dirty="0">
                <a:solidFill>
                  <a:schemeClr val="tx1"/>
                </a:solidFill>
                <a:latin typeface="Arial" charset="0"/>
                <a:cs typeface="Arial" charset="0"/>
              </a:rPr>
              <a:t>semestre de </a:t>
            </a:r>
            <a:r>
              <a:rPr lang="pt-BR" altLang="pt-B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2020</a:t>
            </a:r>
            <a:endParaRPr lang="pt-BR" altLang="pt-B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pt-BR" altLang="pt-B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6A2B-05C0-42F7-B9BC-2F292E06A5AD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Informações adicionais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/>
              <a:t>É pré-requisito </a:t>
            </a:r>
            <a:r>
              <a:rPr lang="pt-BR" dirty="0"/>
              <a:t>a apresentação do </a:t>
            </a:r>
            <a:r>
              <a:rPr lang="pt-BR" u="sng" dirty="0">
                <a:solidFill>
                  <a:srgbClr val="FF0000"/>
                </a:solidFill>
              </a:rPr>
              <a:t>certificado de conclusão da Preparação Pedagógica </a:t>
            </a:r>
            <a:r>
              <a:rPr lang="pt-BR" u="sng" dirty="0"/>
              <a:t>no ato da inscrição</a:t>
            </a:r>
            <a:r>
              <a:rPr lang="pt-BR" dirty="0"/>
              <a:t> (para quem realizou no formato Ciclo de Conferência)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Quem realizou a Preparação Pedagógica no formato disciplina, é só apresentar a </a:t>
            </a:r>
            <a:r>
              <a:rPr lang="pt-BR" u="sng" dirty="0">
                <a:solidFill>
                  <a:srgbClr val="FF0000"/>
                </a:solidFill>
              </a:rPr>
              <a:t>Ficha do Aluno retirada do Janus</a:t>
            </a:r>
            <a:r>
              <a:rPr lang="pt-BR" dirty="0"/>
              <a:t>, onde consta a disciplina de Preparação Pedagógica realizada.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2733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ESTÁGIO SUPERVISIONADO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6A2B-05C0-42F7-B9BC-2F292E06A5AD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1382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Estágio Supervisionado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5256213"/>
          </a:xfrm>
        </p:spPr>
        <p:txBody>
          <a:bodyPr rtlCol="0">
            <a:noAutofit/>
          </a:bodyPr>
          <a:lstStyle/>
          <a:p>
            <a:pPr marL="180975" indent="0" algn="just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Inscrição online: antes de qualquer ação, LEIA inteiramente o EDITAL da inscrição do semestre correspondente, e siga o que se pede. (Edital será divulgado também no nosso site).</a:t>
            </a:r>
          </a:p>
          <a:p>
            <a:pPr marL="180975" indent="0" algn="just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Inscrição: Acessar o Janus e efetuar a inscrição: Caminho: Janus - PAE – Inscrição –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2º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Semestre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2020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Adicionar/alterar .</a:t>
            </a:r>
          </a:p>
          <a:p>
            <a:pPr marL="180975" indent="0" algn="just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OBS.: Antes de fazer a inscrição para o estágio,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converse com o professor responsável pela disciplina (supervisor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 em que pretende fazer o estágio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para haver aceite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 leve 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Plano de Trabalho impresso.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Veja o modelo do plano de trabalho no </a:t>
            </a:r>
            <a:r>
              <a:rPr 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slide nº. 15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desta apresentação, o qual deverá ser digitado no ato da inscrição online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no Janus.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Estágio Supervisionado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/>
              <a:t>IMPORTANTE (logo após a sua inscrição no sistema Janus) deverá ocorrer as ambas </a:t>
            </a:r>
            <a:r>
              <a:rPr lang="pt-BR" sz="2000" dirty="0" err="1"/>
              <a:t>avalizações</a:t>
            </a:r>
            <a:r>
              <a:rPr lang="pt-BR" sz="2000" dirty="0"/>
              <a:t> do orientador e do supervisor.</a:t>
            </a:r>
          </a:p>
          <a:p>
            <a:pPr marL="0" indent="0" algn="just">
              <a:buNone/>
            </a:pPr>
            <a:r>
              <a:rPr lang="pt-BR" sz="2000" dirty="0"/>
              <a:t>A inscrição no sistema Janus só será validada após a </a:t>
            </a:r>
            <a:r>
              <a:rPr lang="pt-BR" sz="2000" dirty="0" err="1"/>
              <a:t>avalização</a:t>
            </a:r>
            <a:r>
              <a:rPr lang="pt-BR" sz="2000" dirty="0"/>
              <a:t> </a:t>
            </a:r>
            <a:r>
              <a:rPr lang="pt-BR" sz="2000" b="1" dirty="0"/>
              <a:t>tanto do </a:t>
            </a:r>
            <a:r>
              <a:rPr lang="pt-BR" sz="2000" b="1" u="sng" dirty="0"/>
              <a:t>orientador</a:t>
            </a:r>
            <a:r>
              <a:rPr lang="pt-BR" sz="2000" b="1" dirty="0"/>
              <a:t> como do </a:t>
            </a:r>
            <a:r>
              <a:rPr lang="pt-BR" sz="2000" b="1" u="sng" dirty="0"/>
              <a:t>supervisor</a:t>
            </a:r>
            <a:r>
              <a:rPr lang="pt-BR" sz="2000" b="1" dirty="0"/>
              <a:t> </a:t>
            </a:r>
            <a:r>
              <a:rPr lang="pt-BR" sz="2000" dirty="0"/>
              <a:t>(professor responsável pela disciplina de graduação do seu estágio).</a:t>
            </a:r>
          </a:p>
          <a:p>
            <a:pPr algn="just"/>
            <a:r>
              <a:rPr lang="pt-BR" sz="2000" dirty="0"/>
              <a:t>Caminho: Janus – PAE – “</a:t>
            </a:r>
            <a:r>
              <a:rPr lang="pt-BR" sz="2000" dirty="0" err="1"/>
              <a:t>Avalização</a:t>
            </a:r>
            <a:r>
              <a:rPr lang="pt-BR" sz="2000" dirty="0"/>
              <a:t> de inscrição”. Escolher semestre/ano do estágio. Clicar no nome da aluno, e plano de trabalho.</a:t>
            </a:r>
          </a:p>
          <a:p>
            <a:pPr algn="just"/>
            <a:r>
              <a:rPr lang="pt-BR" sz="2000" dirty="0"/>
              <a:t>Há prazo para essa </a:t>
            </a:r>
            <a:r>
              <a:rPr lang="pt-BR" sz="2000" dirty="0" err="1"/>
              <a:t>avalização</a:t>
            </a:r>
            <a:r>
              <a:rPr lang="pt-BR" sz="2000" dirty="0"/>
              <a:t>, o sistema envia mensagem logo após sua inscrição, mas fique atento no prazo, acesse a ficha de inscrição, lá aparecerá se já houve a </a:t>
            </a:r>
            <a:r>
              <a:rPr lang="pt-BR" sz="2000" dirty="0" err="1"/>
              <a:t>avalização</a:t>
            </a:r>
            <a:r>
              <a:rPr lang="pt-BR" sz="2000" dirty="0"/>
              <a:t> ou não, caso o tempo vá passando, procure o docente para lembrá-lo da </a:t>
            </a:r>
            <a:r>
              <a:rPr lang="pt-BR" sz="2000" dirty="0" err="1"/>
              <a:t>avalização</a:t>
            </a:r>
            <a:r>
              <a:rPr lang="pt-BR" sz="2000" dirty="0"/>
              <a:t>). </a:t>
            </a:r>
          </a:p>
          <a:p>
            <a:pPr algn="just"/>
            <a:r>
              <a:rPr lang="pt-BR" sz="2000" b="1" u="sng" dirty="0"/>
              <a:t>IMPORTANTE:</a:t>
            </a:r>
            <a:r>
              <a:rPr lang="pt-BR" sz="2000" dirty="0"/>
              <a:t> </a:t>
            </a:r>
            <a:r>
              <a:rPr lang="pt-BR" sz="2400" u="sng" dirty="0">
                <a:solidFill>
                  <a:srgbClr val="FF0000"/>
                </a:solidFill>
              </a:rPr>
              <a:t>Não serão aceitas </a:t>
            </a:r>
            <a:r>
              <a:rPr lang="pt-BR" sz="2400" b="1" u="sng" dirty="0">
                <a:solidFill>
                  <a:srgbClr val="FF0000"/>
                </a:solidFill>
              </a:rPr>
              <a:t>inscrições</a:t>
            </a:r>
            <a:r>
              <a:rPr lang="pt-BR" sz="2400" u="sng" dirty="0">
                <a:solidFill>
                  <a:srgbClr val="FF0000"/>
                </a:solidFill>
              </a:rPr>
              <a:t>, </a:t>
            </a:r>
            <a:r>
              <a:rPr lang="pt-BR" sz="2400" b="1" u="sng" dirty="0">
                <a:solidFill>
                  <a:srgbClr val="FF0000"/>
                </a:solidFill>
              </a:rPr>
              <a:t>avalizações</a:t>
            </a:r>
            <a:r>
              <a:rPr lang="pt-BR" sz="2400" u="sng" dirty="0">
                <a:solidFill>
                  <a:srgbClr val="FF0000"/>
                </a:solidFill>
              </a:rPr>
              <a:t> e </a:t>
            </a:r>
            <a:r>
              <a:rPr lang="pt-BR" sz="2400" b="1" u="sng" dirty="0">
                <a:solidFill>
                  <a:srgbClr val="FF0000"/>
                </a:solidFill>
              </a:rPr>
              <a:t>entrega de documentos </a:t>
            </a:r>
            <a:r>
              <a:rPr lang="pt-BR" sz="2400" u="sng" dirty="0">
                <a:solidFill>
                  <a:srgbClr val="FF0000"/>
                </a:solidFill>
              </a:rPr>
              <a:t>fora dos prazos estipulados, conforme o Edital publicado no Diário Oficial do Estado.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0812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Estágio Supervisionado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Resumo dos documentos/prazos que o aluno deverá entregar</a:t>
            </a:r>
            <a:r>
              <a:rPr lang="pt-BR" sz="2400" dirty="0" smtClean="0"/>
              <a:t>:</a:t>
            </a:r>
            <a:endParaRPr lang="pt-B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400" dirty="0"/>
              <a:t>1- Inscrição </a:t>
            </a:r>
            <a:r>
              <a:rPr lang="pt-BR" sz="2400" dirty="0" smtClean="0"/>
              <a:t>e </a:t>
            </a:r>
            <a:r>
              <a:rPr lang="pt-BR" sz="2400" dirty="0"/>
              <a:t>entrega de documentos no período da </a:t>
            </a:r>
            <a:r>
              <a:rPr lang="pt-BR" sz="2400" dirty="0" smtClean="0"/>
              <a:t>inscrição:</a:t>
            </a:r>
            <a:endParaRPr lang="pt-BR" sz="2400" u="sng" dirty="0"/>
          </a:p>
          <a:p>
            <a:pPr marL="0" indent="0">
              <a:buNone/>
            </a:pPr>
            <a:r>
              <a:rPr lang="pt-BR" sz="2400" b="1" dirty="0" smtClean="0"/>
              <a:t>Certificado da Preparação Pedagógica/Ficha </a:t>
            </a:r>
            <a:r>
              <a:rPr lang="pt-BR" sz="2400" b="1" dirty="0"/>
              <a:t>do Aluno</a:t>
            </a:r>
            <a:r>
              <a:rPr lang="pt-BR" sz="2400" dirty="0"/>
              <a:t> </a:t>
            </a:r>
            <a:r>
              <a:rPr lang="pt-BR" sz="2400" dirty="0" smtClean="0"/>
              <a:t>(somente para alunos de outras unidades) em </a:t>
            </a:r>
            <a:r>
              <a:rPr lang="pt-BR" sz="2400" b="1" u="sng" dirty="0" smtClean="0"/>
              <a:t>PDF</a:t>
            </a:r>
            <a:r>
              <a:rPr lang="pt-BR" sz="2400" b="1" dirty="0" smtClean="0"/>
              <a:t>;</a:t>
            </a:r>
            <a:endParaRPr lang="pt-BR" sz="2400" b="1" dirty="0"/>
          </a:p>
          <a:p>
            <a:pPr marL="0" indent="0">
              <a:buNone/>
            </a:pPr>
            <a:r>
              <a:rPr lang="pt-BR" sz="2400" dirty="0"/>
              <a:t>2-</a:t>
            </a:r>
            <a:r>
              <a:rPr lang="pt-BR" sz="2400" b="1" dirty="0"/>
              <a:t>Termo de Compromisso </a:t>
            </a:r>
            <a:r>
              <a:rPr lang="pt-BR" sz="2400" dirty="0"/>
              <a:t>- Antes do início oficial do </a:t>
            </a:r>
            <a:r>
              <a:rPr lang="pt-BR" sz="2400" dirty="0" smtClean="0"/>
              <a:t>estágio, </a:t>
            </a:r>
            <a:r>
              <a:rPr lang="pt-BR" sz="2400" dirty="0"/>
              <a:t>no 1º. </a:t>
            </a:r>
            <a:r>
              <a:rPr lang="pt-BR" sz="2400" dirty="0" smtClean="0"/>
              <a:t>Semestre, </a:t>
            </a:r>
            <a:r>
              <a:rPr lang="pt-BR" sz="2400" dirty="0"/>
              <a:t>01/fevereiro , e no 2º. Semestre, 01/julho de cada ano.</a:t>
            </a:r>
          </a:p>
          <a:p>
            <a:pPr marL="0" indent="0">
              <a:buNone/>
            </a:pPr>
            <a:r>
              <a:rPr lang="pt-BR" sz="2400" dirty="0"/>
              <a:t>3-</a:t>
            </a:r>
            <a:r>
              <a:rPr lang="pt-BR" sz="2400" b="1" dirty="0"/>
              <a:t>Folha de Frequência </a:t>
            </a:r>
            <a:r>
              <a:rPr lang="pt-BR" sz="2400" dirty="0"/>
              <a:t>– Entrega mensal do dia </a:t>
            </a:r>
            <a:r>
              <a:rPr lang="pt-BR" sz="2400" u="sng" dirty="0"/>
              <a:t>20 ao 24 de cada mês</a:t>
            </a:r>
            <a:r>
              <a:rPr lang="pt-BR" sz="2400" dirty="0"/>
              <a:t>, até o término do estágio.</a:t>
            </a:r>
          </a:p>
          <a:p>
            <a:pPr marL="0" indent="0">
              <a:buNone/>
            </a:pPr>
            <a:r>
              <a:rPr lang="pt-BR" sz="2400" dirty="0"/>
              <a:t>4- </a:t>
            </a:r>
            <a:r>
              <a:rPr lang="pt-BR" sz="2400" b="1" dirty="0"/>
              <a:t>Relatórios Finais do estágio </a:t>
            </a:r>
            <a:r>
              <a:rPr lang="pt-BR" sz="2400" dirty="0"/>
              <a:t>– até 30 dias após o término do estágio. </a:t>
            </a:r>
          </a:p>
          <a:p>
            <a:pPr marL="0" indent="0">
              <a:buNone/>
            </a:pPr>
            <a:r>
              <a:rPr lang="pt-BR" sz="2400" dirty="0" smtClean="0"/>
              <a:t>Os documentos entregues em </a:t>
            </a:r>
            <a:r>
              <a:rPr lang="pt-BR" sz="2400" dirty="0" err="1" smtClean="0"/>
              <a:t>pdf</a:t>
            </a:r>
            <a:r>
              <a:rPr lang="pt-BR" sz="2400" dirty="0" smtClean="0"/>
              <a:t> devem ser enviados para o e-mail </a:t>
            </a:r>
            <a:r>
              <a:rPr lang="pt-BR" sz="2400" b="1" u="sng" dirty="0" smtClean="0"/>
              <a:t>pae.fflch@usp.br</a:t>
            </a:r>
            <a:endParaRPr lang="pt-BR" sz="2400" b="1" u="sng" dirty="0"/>
          </a:p>
          <a:p>
            <a:pPr marL="0" indent="0">
              <a:buNone/>
            </a:pPr>
            <a:r>
              <a:rPr lang="pt-BR" sz="1800" dirty="0">
                <a:solidFill>
                  <a:srgbClr val="FF0000"/>
                </a:solidFill>
              </a:rPr>
              <a:t>(Local da entrega: Serviço de Pós-Graduação da FFLCH-Rua do Lago ,717, sala 118, das 9 às 17 horas).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7607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MODELO (para ser digitado na inscrição online)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Plano de Trabalho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132856"/>
            <a:ext cx="8713787" cy="4176464"/>
          </a:xfrm>
        </p:spPr>
        <p:txBody>
          <a:bodyPr/>
          <a:lstStyle/>
          <a:p>
            <a:pPr marL="180975" indent="0" algn="just" eaLnBrk="1" hangingPunct="1">
              <a:buFont typeface="Wingdings" pitchFamily="2" charset="2"/>
              <a:buNone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Plano de trabalho (Atividades que o estagiário pode exercer):</a:t>
            </a:r>
          </a:p>
          <a:p>
            <a:pPr marL="180975" indent="0" algn="just" eaLnBrk="1" hangingPunct="1">
              <a:buFont typeface="Wingdings" pitchFamily="2" charset="2"/>
              <a:buNone/>
              <a:defRPr/>
            </a:pPr>
            <a:endParaRPr lang="pt-BR" sz="1200" b="1" dirty="0">
              <a:latin typeface="Arial" charset="0"/>
              <a:cs typeface="Arial" charset="0"/>
            </a:endParaRP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Participação nas aulas de graduação, assistindo às aulas e registrando minuciosamente o conteúdo das mesmas.</a:t>
            </a: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Observação das estratégias didáticas e pedagógicas utilizadas pelo docente em termos de apresentação do conteúdo.</a:t>
            </a: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Participação nas reuniões na organização de aulas e ajuda na seleção do material bibliográfico, criação de exercícios com anuência do supervisor, professor responsável pela disciplina.</a:t>
            </a: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Oferecimento de plantão de dúvidas e suporte aos alunos para elaboração de trabalhos, seminários, etc.</a:t>
            </a: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Uma apresentação (Seminário) da pesquisa do estagiário aos alunos de graduação.</a:t>
            </a: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Acompanhamento na correção de provas e controle de frequência,  a fim de que sejam conhecidos critérios de correção e avaliação pertinentes.</a:t>
            </a: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Participação de debates promovendo discussões e reflexões.</a:t>
            </a:r>
          </a:p>
          <a:p>
            <a:pPr marL="266700" indent="-85725" algn="just" eaLnBrk="1" hangingPunct="1">
              <a:buFont typeface="Wingdings" pitchFamily="2" charset="2"/>
              <a:buNone/>
              <a:defRPr/>
            </a:pPr>
            <a:r>
              <a:rPr lang="pt-BR" sz="1200" dirty="0">
                <a:latin typeface="Arial" charset="0"/>
                <a:cs typeface="Arial" charset="0"/>
              </a:rPr>
              <a:t>- Acompanhamento de trabalho de campo.</a:t>
            </a:r>
          </a:p>
          <a:p>
            <a:pPr marL="180975" indent="0" algn="just" eaLnBrk="1" hangingPunct="1">
              <a:buFont typeface="Wingdings" pitchFamily="2" charset="2"/>
              <a:buNone/>
              <a:defRPr/>
            </a:pPr>
            <a:endParaRPr lang="pt-BR" sz="1200" dirty="0">
              <a:latin typeface="Arial" charset="0"/>
              <a:cs typeface="Arial" charset="0"/>
            </a:endParaRPr>
          </a:p>
          <a:p>
            <a:pPr marL="180975" indent="0" algn="just" eaLnBrk="1" hangingPunct="1">
              <a:buFont typeface="Wingdings" pitchFamily="2" charset="2"/>
              <a:buNone/>
              <a:defRPr/>
            </a:pPr>
            <a:r>
              <a:rPr lang="pt-BR" sz="1200" i="1" dirty="0">
                <a:latin typeface="Arial" charset="0"/>
                <a:cs typeface="Arial" charset="0"/>
              </a:rPr>
              <a:t>OBS.:  1- Todas as atividades com a Presença do Professor Responsável;</a:t>
            </a:r>
          </a:p>
          <a:p>
            <a:pPr marL="180975" indent="0" algn="just" eaLnBrk="1" hangingPunct="1">
              <a:buFont typeface="Wingdings" pitchFamily="2" charset="2"/>
              <a:buNone/>
              <a:defRPr/>
            </a:pPr>
            <a:r>
              <a:rPr lang="pt-BR" sz="1200" i="1" dirty="0">
                <a:latin typeface="Arial" charset="0"/>
                <a:cs typeface="Arial" charset="0"/>
              </a:rPr>
              <a:t>           2 - Evitar a palavra </a:t>
            </a:r>
            <a:r>
              <a:rPr lang="pt-BR" sz="1200" i="1" u="sng" dirty="0">
                <a:latin typeface="Arial" charset="0"/>
                <a:cs typeface="Arial" charset="0"/>
              </a:rPr>
              <a:t>monitor</a:t>
            </a:r>
            <a:r>
              <a:rPr lang="pt-BR" sz="1200" i="1" dirty="0">
                <a:latin typeface="Arial" charset="0"/>
                <a:cs typeface="Arial" charset="0"/>
              </a:rPr>
              <a:t> e </a:t>
            </a:r>
            <a:r>
              <a:rPr lang="pt-BR" sz="1200" i="1" u="sng" dirty="0">
                <a:latin typeface="Arial" charset="0"/>
                <a:cs typeface="Arial" charset="0"/>
              </a:rPr>
              <a:t>monitoria, </a:t>
            </a:r>
            <a:r>
              <a:rPr lang="pt-BR" sz="1200" i="1" dirty="0">
                <a:latin typeface="Arial" charset="0"/>
                <a:cs typeface="Arial" charset="0"/>
              </a:rPr>
              <a:t>substituí-las por </a:t>
            </a:r>
            <a:r>
              <a:rPr lang="pt-BR" sz="1200" i="1" u="sng" dirty="0">
                <a:latin typeface="Arial" charset="0"/>
                <a:cs typeface="Arial" charset="0"/>
              </a:rPr>
              <a:t>estágio</a:t>
            </a:r>
            <a:r>
              <a:rPr lang="pt-BR" sz="1200" i="1" dirty="0">
                <a:latin typeface="Arial" charset="0"/>
                <a:cs typeface="Arial" charset="0"/>
              </a:rPr>
              <a:t>,  </a:t>
            </a:r>
            <a:r>
              <a:rPr lang="pt-BR" sz="1200" i="1" u="sng" dirty="0">
                <a:latin typeface="Arial" charset="0"/>
                <a:cs typeface="Arial" charset="0"/>
              </a:rPr>
              <a:t>estagiário</a:t>
            </a:r>
            <a:r>
              <a:rPr lang="pt-BR" sz="1200" i="1" dirty="0">
                <a:latin typeface="Arial" charset="0"/>
                <a:cs typeface="Arial" charset="0"/>
              </a:rPr>
              <a:t> nos relatórios finais.</a:t>
            </a:r>
          </a:p>
          <a:p>
            <a:pPr marL="180975" indent="0" algn="just" eaLnBrk="1" hangingPunct="1">
              <a:buFont typeface="Wingdings" pitchFamily="2" charset="2"/>
              <a:buNone/>
              <a:defRPr/>
            </a:pPr>
            <a:r>
              <a:rPr lang="pt-BR" sz="1200" i="1" dirty="0">
                <a:latin typeface="Arial" charset="0"/>
                <a:cs typeface="Arial" charset="0"/>
              </a:rPr>
              <a:t>           3 - Poderão Incluir ou eliminar as atividades a cima, conforme características de cada disciplina do estágio.</a:t>
            </a:r>
          </a:p>
          <a:p>
            <a:pPr marL="180975" indent="0" algn="just" eaLnBrk="1" hangingPunct="1">
              <a:buFont typeface="Wingdings" pitchFamily="2" charset="2"/>
              <a:buNone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			</a:t>
            </a:r>
          </a:p>
          <a:p>
            <a:pPr marL="180975" indent="0" algn="just" eaLnBrk="1" hangingPunct="1">
              <a:buFont typeface="Wingdings" pitchFamily="2" charset="2"/>
              <a:buNone/>
              <a:defRPr/>
            </a:pPr>
            <a:endParaRPr lang="pt-BR" sz="12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t-BR" sz="1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Sobre o auxílio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928100" cy="54006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2400" dirty="0">
                <a:latin typeface="Arial" charset="0"/>
              </a:rPr>
              <a:t>Um mês após a inscrição, a </a:t>
            </a:r>
            <a:r>
              <a:rPr lang="pt-BR" altLang="pt-BR" sz="2400" b="1" dirty="0">
                <a:latin typeface="Arial" charset="0"/>
              </a:rPr>
              <a:t>Comissão Central do PAE (Reitoria-USP) </a:t>
            </a:r>
            <a:r>
              <a:rPr lang="pt-BR" altLang="pt-BR" sz="2400" dirty="0">
                <a:latin typeface="Arial" charset="0"/>
              </a:rPr>
              <a:t>divulga no Janus os aprovados com auxílio, e os voluntários (sem auxílio) alunos que ficaram na lista de espera. Aguarde e-mail da secretária do PAE, com as instruções: “próximos passos” (também divulgado no site).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2400" dirty="0">
                <a:latin typeface="Arial" charset="0"/>
              </a:rPr>
              <a:t>Os alunos contemplados com o auxílio deverão entrar em contato com o Serviço de Pós-Graduação, </a:t>
            </a:r>
            <a:r>
              <a:rPr lang="pt-BR" altLang="pt-BR" sz="2400" dirty="0" smtClean="0">
                <a:latin typeface="Arial" charset="0"/>
              </a:rPr>
              <a:t>por e-mail </a:t>
            </a:r>
            <a:r>
              <a:rPr lang="pt-BR" altLang="pt-BR" sz="240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pt-BR" altLang="pt-BR" sz="2400" u="sng" dirty="0">
                <a:solidFill>
                  <a:srgbClr val="FF0000"/>
                </a:solidFill>
                <a:latin typeface="Arial" charset="0"/>
                <a:hlinkClick r:id="rId2"/>
              </a:rPr>
              <a:t>pae.fflch@usp.br</a:t>
            </a:r>
            <a:r>
              <a:rPr lang="pt-BR" altLang="pt-BR" sz="2400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pt-BR" altLang="pt-BR" sz="2400" dirty="0">
                <a:latin typeface="Arial" charset="0"/>
              </a:rPr>
              <a:t> </a:t>
            </a:r>
            <a:r>
              <a:rPr lang="pt-BR" altLang="pt-BR" sz="2400" dirty="0" smtClean="0">
                <a:latin typeface="Arial" charset="0"/>
              </a:rPr>
              <a:t>para </a:t>
            </a:r>
            <a:r>
              <a:rPr lang="pt-BR" altLang="pt-BR" sz="2400" dirty="0">
                <a:latin typeface="Arial" charset="0"/>
              </a:rPr>
              <a:t>informar Conta Corrente (com o dígito separado) do Banco do Brasil, Agência Bancária (nome e número). Coloque também, seu nome completo e NUSP.</a:t>
            </a:r>
          </a:p>
          <a:p>
            <a:pPr marL="469900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000" u="sng" dirty="0">
                <a:latin typeface="Arial" charset="0"/>
              </a:rPr>
              <a:t>Maiores Informações</a:t>
            </a:r>
            <a:r>
              <a:rPr lang="pt-BR" altLang="pt-BR" sz="2000" dirty="0">
                <a:latin typeface="Arial" charset="0"/>
              </a:rPr>
              <a:t>: </a:t>
            </a:r>
            <a:r>
              <a:rPr lang="pt-BR" altLang="pt-BR" sz="2000" b="1" u="sng" dirty="0">
                <a:solidFill>
                  <a:srgbClr val="0000FF"/>
                </a:solidFill>
                <a:latin typeface="Arial" charset="0"/>
                <a:hlinkClick r:id="rId3"/>
              </a:rPr>
              <a:t>www.pos.fflch.usp.br</a:t>
            </a:r>
            <a:r>
              <a:rPr lang="pt-BR" altLang="pt-BR" sz="2000" b="1" u="sng" dirty="0">
                <a:solidFill>
                  <a:srgbClr val="0000FF"/>
                </a:solidFill>
                <a:latin typeface="Arial" charset="0"/>
              </a:rPr>
              <a:t>  - aba PAE.</a:t>
            </a:r>
          </a:p>
          <a:p>
            <a:pPr marL="469900" lvl="1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000" dirty="0">
                <a:latin typeface="Arial" charset="0"/>
              </a:rPr>
              <a:t>Tel.:3091-4626 e 3091-4623</a:t>
            </a:r>
          </a:p>
          <a:p>
            <a:pPr marL="469900" lvl="1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000" dirty="0">
              <a:latin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Para Abertura de conta bancária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412875"/>
            <a:ext cx="8928100" cy="5329238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Os contemplados com o auxílio deverão:</a:t>
            </a:r>
          </a:p>
          <a:p>
            <a:pPr marL="990600" indent="-454025" algn="just" eaLnBrk="1" fontAlgn="auto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1. Possuir Conta Corrente simples do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Banco do Brasil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não pode ser conta poupança;</a:t>
            </a:r>
          </a:p>
          <a:p>
            <a:pPr marL="990600" indent="-454025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2. Ser o único titular da conta corrente, utilizando CPF próprio; </a:t>
            </a:r>
          </a:p>
          <a:p>
            <a:pPr marL="990600" indent="-454025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3. Depois de cadastrada a conta no Janus, conferir seus dados no Termo de Compromisso, imprimir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duas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vias do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Termo de Compromisso de Estágio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assiná-las apenas no campo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Estagiário;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990600" indent="-454025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4. Entregar em 2 vias originais no SPG, sala 118 – Prédio de  Administração da FFLCH.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Após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secretária do PAE colher as assinaturas  do concedente (Diretor(a) da FFLCH) e testemunhas. A secretária do PAE enviará e-mail para vocês virem retirar a via do aluno, a outra via será arquivada do Processo da inscrição do estágio PAE.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7584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Recebimento do auxílio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r>
              <a:rPr lang="pt-BR" sz="2000" dirty="0"/>
              <a:t>O aluno tem o depósito em conta, mas não aparece no extrato da conta corrente (geralmente isto acontece com os novos bolsistas). O que deve ser feito:</a:t>
            </a:r>
          </a:p>
          <a:p>
            <a:endParaRPr lang="pt-BR" sz="2000" dirty="0"/>
          </a:p>
          <a:p>
            <a:r>
              <a:rPr lang="pt-BR" sz="2000" dirty="0"/>
              <a:t>- No caixa eletrônica acessar: opções </a:t>
            </a:r>
            <a:r>
              <a:rPr lang="pt-BR" sz="2000" dirty="0">
                <a:latin typeface="Arial"/>
                <a:cs typeface="Arial"/>
              </a:rPr>
              <a:t>→ “mais transações” → “Transferências” →”Conta salário”, depois é só inserir os dados da contra corrente.</a:t>
            </a:r>
          </a:p>
          <a:p>
            <a:endParaRPr lang="pt-BR" sz="2000" dirty="0">
              <a:latin typeface="Arial"/>
              <a:cs typeface="Arial"/>
            </a:endParaRPr>
          </a:p>
          <a:p>
            <a:r>
              <a:rPr lang="pt-BR" sz="2000" dirty="0">
                <a:latin typeface="Arial"/>
                <a:cs typeface="Arial"/>
              </a:rPr>
              <a:t>Também é possível a transferência pelo </a:t>
            </a:r>
            <a:r>
              <a:rPr lang="pt-BR" sz="2000" b="1" dirty="0" err="1">
                <a:latin typeface="Arial"/>
                <a:cs typeface="Arial"/>
              </a:rPr>
              <a:t>Internetbank</a:t>
            </a:r>
            <a:r>
              <a:rPr lang="pt-BR" sz="2000" dirty="0">
                <a:latin typeface="Arial"/>
                <a:cs typeface="Arial"/>
              </a:rPr>
              <a:t>: após fazer </a:t>
            </a:r>
            <a:r>
              <a:rPr lang="pt-BR" sz="2000" i="1" dirty="0" err="1">
                <a:latin typeface="Arial"/>
                <a:cs typeface="Arial"/>
              </a:rPr>
              <a:t>login</a:t>
            </a:r>
            <a:r>
              <a:rPr lang="pt-BR" sz="2000" dirty="0">
                <a:latin typeface="Arial"/>
                <a:cs typeface="Arial"/>
              </a:rPr>
              <a:t>, na parte superior da tela, há um campo “Ache fácil o que você procura”, Digitando “conta salário”, aparece a opção “Extratos – Movimentações Financeiras – Conta Salário”.</a:t>
            </a:r>
          </a:p>
          <a:p>
            <a:endParaRPr lang="pt-BR" sz="2000" dirty="0">
              <a:latin typeface="Arial"/>
              <a:cs typeface="Arial"/>
            </a:endParaRPr>
          </a:p>
          <a:p>
            <a:r>
              <a:rPr lang="pt-BR" sz="2000" dirty="0">
                <a:latin typeface="Arial"/>
                <a:cs typeface="Arial"/>
              </a:rPr>
              <a:t>Caso queira, o aluno poderá ir ao banco para verificar a questão diretamente com o gerente da sua conta, solicitar que toda vez que cair o valor, passar diretamente na sua conta corrente.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220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Sobre a conta 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OBS.: Primeiro Pagamento</a:t>
            </a:r>
          </a:p>
          <a:p>
            <a:pPr marL="0" indent="0" algn="just">
              <a:buNone/>
            </a:pPr>
            <a:r>
              <a:rPr lang="pt-BR" dirty="0"/>
              <a:t>Atendendo à Resolução CMN 3402/2006, o Banco do Brasil é obrigado a depositar as bolsas em uma </a:t>
            </a:r>
            <a:r>
              <a:rPr lang="pt-BR" b="1" dirty="0"/>
              <a:t>conta salário</a:t>
            </a:r>
            <a:r>
              <a:rPr lang="pt-BR" dirty="0"/>
              <a:t>, interna a sua conta.</a:t>
            </a:r>
          </a:p>
          <a:p>
            <a:pPr marL="0" indent="0" algn="just">
              <a:buNone/>
            </a:pPr>
            <a:r>
              <a:rPr lang="pt-BR" dirty="0"/>
              <a:t>Após verificação junto ao banco, o aluno poderá verificar a possibilidade de transferir automaticamente o valor da bolsa para sua conta corrente.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8999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Informação Geral PAE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/>
          <a:lstStyle/>
          <a:p>
            <a:pPr algn="just"/>
            <a:r>
              <a:rPr lang="pt-BR" sz="2400" dirty="0"/>
              <a:t>O PAE foi criado pela CAPES, na observação que, alunos pós-graduandos tinham muito experiência em pesquisa, mas pouca em sala de aula.</a:t>
            </a:r>
          </a:p>
          <a:p>
            <a:pPr algn="just"/>
            <a:r>
              <a:rPr lang="pt-BR" sz="2400" dirty="0"/>
              <a:t>Toda Unidade da USP tem o programa PAE, que funciona no Serviço de Pós-Graduação de cada Unidade, bem como, cada qual tem seus critérios internos, além das normas gerais do PAE Central (Reitoria),  geral para todas.</a:t>
            </a:r>
          </a:p>
          <a:p>
            <a:pPr algn="just"/>
            <a:r>
              <a:rPr lang="pt-BR" sz="2400" dirty="0"/>
              <a:t>O aluno USP poderá realizar o PAE em qualquer Unidade da USP (São Paulo e Interior), desde de que, siga o Edital daquela Unidade.</a:t>
            </a:r>
          </a:p>
          <a:p>
            <a:pPr algn="just"/>
            <a:r>
              <a:rPr lang="pt-BR" sz="2400" dirty="0"/>
              <a:t>A nossa sugestão é: que o aluno escolha a disciplina do estágio, que esteja de acordo com o seu projeto de pesquisa.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4580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88913"/>
            <a:ext cx="8956675" cy="62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54FBC-1DD2-49A8-9F75-0DA9DBDFEE4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13813" cy="61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54FBC-1DD2-49A8-9F75-0DA9DBDFEE4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87947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ALUNOS IMPEDIDOS DE RECEBER AUXILIO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8928100" cy="4895850"/>
          </a:xfrm>
        </p:spPr>
        <p:txBody>
          <a:bodyPr/>
          <a:lstStyle/>
          <a:p>
            <a:pPr marL="447675" indent="0" algn="ctr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pt-BR" altLang="pt-BR" sz="2800" b="1" dirty="0">
                <a:latin typeface="Arial" charset="0"/>
              </a:rPr>
              <a:t>Não poderão receber o auxílio:</a:t>
            </a:r>
          </a:p>
          <a:p>
            <a:pPr marL="809625" lvl="1" indent="-352425"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pt-BR" altLang="pt-BR" dirty="0">
                <a:latin typeface="Arial" charset="0"/>
              </a:rPr>
              <a:t>1. Alunos que sejam funcionários da USP;</a:t>
            </a:r>
          </a:p>
          <a:p>
            <a:pPr marL="809625" lvl="1" indent="-352425" algn="just" eaLnBrk="1" hangingPunct="1">
              <a:buFont typeface="Arial" charset="0"/>
              <a:buNone/>
              <a:defRPr/>
            </a:pPr>
            <a:r>
              <a:rPr lang="pt-BR" altLang="pt-BR" dirty="0">
                <a:latin typeface="Arial" charset="0"/>
              </a:rPr>
              <a:t>2. Alunos que já tenham recebido o auxílio </a:t>
            </a:r>
            <a:r>
              <a:rPr lang="pt-BR" altLang="pt-BR" b="1" dirty="0">
                <a:latin typeface="Arial" charset="0"/>
              </a:rPr>
              <a:t>duas</a:t>
            </a:r>
            <a:r>
              <a:rPr lang="pt-BR" altLang="pt-BR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pt-BR" altLang="pt-BR" dirty="0">
                <a:latin typeface="Arial" charset="0"/>
              </a:rPr>
              <a:t>vezes no Mestrado só poderão voltar a receber no Doutorado (também por </a:t>
            </a:r>
            <a:r>
              <a:rPr lang="pt-BR" altLang="pt-BR" b="1" dirty="0">
                <a:latin typeface="Arial" charset="0"/>
              </a:rPr>
              <a:t>duas</a:t>
            </a:r>
            <a:r>
              <a:rPr lang="pt-BR" altLang="pt-BR" dirty="0">
                <a:latin typeface="Arial" charset="0"/>
              </a:rPr>
              <a:t> vezes). Os alunos de Doutorado que não receberam no Mestrado poderão receber até </a:t>
            </a:r>
            <a:r>
              <a:rPr lang="pt-BR" altLang="pt-BR" b="1" dirty="0">
                <a:latin typeface="Arial" charset="0"/>
              </a:rPr>
              <a:t>quatro</a:t>
            </a:r>
            <a:r>
              <a:rPr lang="pt-BR" altLang="pt-BR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pt-BR" altLang="pt-BR" dirty="0">
                <a:latin typeface="Arial" charset="0"/>
              </a:rPr>
              <a:t>vezes;</a:t>
            </a:r>
          </a:p>
          <a:p>
            <a:pPr marL="809625" lvl="1" indent="-352425" algn="just" eaLnBrk="1" hangingPunct="1">
              <a:buFont typeface="Arial" charset="0"/>
              <a:buNone/>
              <a:defRPr/>
            </a:pPr>
            <a:r>
              <a:rPr lang="pt-BR" altLang="pt-BR" dirty="0">
                <a:latin typeface="Arial" charset="0"/>
              </a:rPr>
              <a:t>3. Alunos que não entregaram os relatórios finais do estágio anterior.</a:t>
            </a:r>
          </a:p>
          <a:p>
            <a:pPr lvl="1" eaLnBrk="1" hangingPunct="1">
              <a:defRPr/>
            </a:pPr>
            <a:endParaRPr lang="pt-BR" altLang="pt-BR" sz="2700" dirty="0">
              <a:latin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Valor do Auxílio e cota da FFLCH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8712200" cy="51847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800" dirty="0">
                <a:latin typeface="Arial" charset="0"/>
              </a:rPr>
              <a:t>Ao se inscrever no Estágio Supervisionado o aluno concorre automaticamente a um auxílio no valor atual de </a:t>
            </a:r>
            <a:r>
              <a:rPr lang="pt-BR" altLang="pt-BR" sz="2800" b="1" dirty="0">
                <a:latin typeface="Arial" charset="0"/>
              </a:rPr>
              <a:t>R$ 671,13</a:t>
            </a:r>
            <a:endParaRPr lang="pt-BR" altLang="pt-BR" sz="2800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t-BR" altLang="pt-BR" sz="2800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800" dirty="0">
                <a:latin typeface="Arial" charset="0"/>
              </a:rPr>
              <a:t>A FFLCH possui uma cota de </a:t>
            </a:r>
            <a:r>
              <a:rPr lang="pt-BR" altLang="pt-BR" sz="2800" b="1" dirty="0" smtClean="0">
                <a:latin typeface="Arial" charset="0"/>
              </a:rPr>
              <a:t>121</a:t>
            </a:r>
            <a:r>
              <a:rPr lang="pt-BR" altLang="pt-BR" sz="2800" dirty="0" smtClean="0">
                <a:latin typeface="Arial" charset="0"/>
              </a:rPr>
              <a:t> </a:t>
            </a:r>
            <a:r>
              <a:rPr lang="pt-BR" altLang="pt-BR" sz="2800" dirty="0">
                <a:latin typeface="Arial" charset="0"/>
              </a:rPr>
              <a:t>auxílios (que podem ser mais, em caso de ociosidade em outras unidades);</a:t>
            </a:r>
          </a:p>
          <a:p>
            <a:pPr algn="just" eaLnBrk="1" hangingPunct="1">
              <a:lnSpc>
                <a:spcPct val="90000"/>
              </a:lnSpc>
            </a:pPr>
            <a:endParaRPr lang="pt-BR" altLang="pt-BR" sz="2800" b="1" dirty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800" dirty="0">
                <a:latin typeface="Arial" charset="0"/>
              </a:rPr>
              <a:t>Os contemplados com o auxílio são selecionados por critérios estipulados pela Comissão do PAE da Unidade.</a:t>
            </a:r>
          </a:p>
          <a:p>
            <a:pPr eaLnBrk="1" hangingPunct="1">
              <a:lnSpc>
                <a:spcPct val="90000"/>
              </a:lnSpc>
            </a:pPr>
            <a:endParaRPr lang="pt-BR" altLang="pt-BR" b="1" dirty="0">
              <a:latin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036050" cy="10795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Auxílio: continuação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8928100" cy="46799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charset="0"/>
              </a:rPr>
              <a:t>A Comissão Central do PAE-USP deliberou o número de cotas de auxílio para cada Unidade considerando: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charset="0"/>
              </a:rPr>
              <a:t>1. Total de alunos na graduação (40%);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charset="0"/>
              </a:rPr>
              <a:t>2. Total de alunos na pós-graduação (40%); e</a:t>
            </a:r>
          </a:p>
          <a:p>
            <a:pPr marL="447675" indent="-447675" algn="just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pt-BR" sz="2800" dirty="0">
                <a:latin typeface="Arial" charset="0"/>
              </a:rPr>
              <a:t>3. Total de bolsistas CAPES e número de bolsas PAE no semestre anterior (20%).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>
              <a:latin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Critérios de classificação para fins de distribuição do auxílio</a:t>
            </a:r>
            <a:r>
              <a:rPr lang="pt-BR" sz="4000" dirty="0">
                <a:latin typeface="Arial" charset="0"/>
                <a:cs typeface="Arial" charset="0"/>
              </a:rPr>
              <a:t/>
            </a:r>
            <a:br>
              <a:rPr lang="pt-BR" sz="4000" dirty="0">
                <a:latin typeface="Arial" charset="0"/>
                <a:cs typeface="Arial" charset="0"/>
              </a:rPr>
            </a:br>
            <a:endParaRPr lang="pt-BR" sz="4000" dirty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471488" lvl="1" indent="0" algn="just" eaLnBrk="1" hangingPunct="1">
              <a:lnSpc>
                <a:spcPct val="90000"/>
              </a:lnSpc>
              <a:spcAft>
                <a:spcPts val="1800"/>
              </a:spcAft>
              <a:buFont typeface="Wingdings" pitchFamily="2" charset="2"/>
              <a:buNone/>
            </a:pPr>
            <a:r>
              <a:rPr lang="pt-BR" altLang="pt-BR" b="1" dirty="0">
                <a:latin typeface="Arial" charset="0"/>
                <a:cs typeface="Arial" charset="0"/>
              </a:rPr>
              <a:t>Critérios de classificação aplicados pela FFLCH:</a:t>
            </a:r>
            <a:endParaRPr lang="pt-BR" altLang="pt-BR" b="1" dirty="0">
              <a:latin typeface="Arial" charset="0"/>
            </a:endParaRP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1. Ser aluno da FFLCH;</a:t>
            </a: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2. Não receber bolsa de agência de fomento;</a:t>
            </a: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3. Nunca ter recebido bolsa do PAE;</a:t>
            </a: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4. Estagiar em disciplina obrigatória;</a:t>
            </a: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5. Estar matriculado no Doutorado;</a:t>
            </a: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6. Já ter feito Exame de Qualificação e</a:t>
            </a: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7. Número de semestres para o fim do curso.</a:t>
            </a:r>
          </a:p>
          <a:p>
            <a:pPr marL="471488" lvl="1" indent="0" algn="just" eaLnBrk="1" hangingPunct="1">
              <a:lnSpc>
                <a:spcPct val="90000"/>
              </a:lnSpc>
              <a:spcAft>
                <a:spcPts val="1800"/>
              </a:spcAft>
              <a:buFont typeface="Wingdings" pitchFamily="2" charset="2"/>
              <a:buNone/>
            </a:pPr>
            <a:endParaRPr lang="pt-BR" altLang="pt-BR" dirty="0">
              <a:latin typeface="Arial" charset="0"/>
            </a:endParaRPr>
          </a:p>
          <a:p>
            <a:pPr marL="471488" lvl="1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dirty="0">
                <a:latin typeface="Arial" charset="0"/>
              </a:rPr>
              <a:t>Os critérios são aplicados conforme a ordem acima exposta.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ALUNOS INTERUNIDADES</a:t>
            </a:r>
          </a:p>
        </p:txBody>
      </p:sp>
      <p:sp>
        <p:nvSpPr>
          <p:cNvPr id="37891" name="Retângulo 3"/>
          <p:cNvSpPr>
            <a:spLocks noChangeArrowheads="1"/>
          </p:cNvSpPr>
          <p:nvPr/>
        </p:nvSpPr>
        <p:spPr bwMode="auto">
          <a:xfrm>
            <a:off x="179388" y="2060575"/>
            <a:ext cx="8569325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Arial" charset="0"/>
              </a:rPr>
              <a:t>Alunos do Programa Interunidades deverão se dirigir à CPG de sua Unidade para concorrer com a cota de bolsas daquela Unidade (e não com a cota da FFLCH).</a:t>
            </a:r>
            <a:endParaRPr lang="pt-BR" altLang="pt-BR" sz="2700" dirty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2700" dirty="0">
                <a:latin typeface="Arial" charset="0"/>
              </a:rPr>
              <a:t>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ALUNOS DO MESTRADO PROFISSIONAL</a:t>
            </a:r>
          </a:p>
        </p:txBody>
      </p:sp>
      <p:graphicFrame>
        <p:nvGraphicFramePr>
          <p:cNvPr id="5" name="Espaço Reservado para Tabela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009258779"/>
              </p:ext>
            </p:extLst>
          </p:nvPr>
        </p:nvGraphicFramePr>
        <p:xfrm>
          <a:off x="251520" y="1340768"/>
          <a:ext cx="856895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447675" indent="0" algn="just">
                        <a:lnSpc>
                          <a:spcPct val="200000"/>
                        </a:lnSpc>
                        <a:tabLst>
                          <a:tab pos="8696325" algn="l"/>
                        </a:tabLst>
                      </a:pP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47675" indent="0" algn="just">
                        <a:lnSpc>
                          <a:spcPct val="200000"/>
                        </a:lnSpc>
                        <a:tabLst/>
                      </a:pPr>
                      <a:r>
                        <a:rPr lang="pt-BR" sz="20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Os 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alunos do Mestrado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Profissional e</a:t>
                      </a:r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stão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autorizados a participar do PAE, conforme disposto na Circular PAE/003/2014, respeitando o Art. 123 do Regimento Geral da Pós-Graduação, ressalta-se, porém,  que as Inscrições na Preparação  Pedagógica e no Estágio Supervisionado  </a:t>
                      </a:r>
                      <a:r>
                        <a:rPr lang="pt-BR" sz="2000" b="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só poderão ocorrer após cumprimento dos créditos </a:t>
                      </a:r>
                      <a:r>
                        <a:rPr lang="pt-BR" sz="20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mínimos exigidos em Disciplinas do Mestrado Profissional.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204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4632" cy="1755626"/>
          </a:xfrm>
        </p:spPr>
        <p:txBody>
          <a:bodyPr/>
          <a:lstStyle/>
          <a:p>
            <a:r>
              <a:rPr lang="pt-BR" dirty="0"/>
              <a:t>ESTÁGIO SUPERVISIONADO: INFORMAÇÕES COMPLEMENTARES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6A2B-05C0-42F7-B9BC-2F292E06A5AD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Diretrizes gerais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tângulo 1"/>
          <p:cNvSpPr>
            <a:spLocks noChangeArrowheads="1"/>
          </p:cNvSpPr>
          <p:nvPr/>
        </p:nvSpPr>
        <p:spPr bwMode="auto">
          <a:xfrm>
            <a:off x="107950" y="1222375"/>
            <a:ext cx="87122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charset="0"/>
                <a:cs typeface="Arial" charset="0"/>
              </a:rPr>
              <a:t>“É permitido ao aluno PAE ministrar aulas, a critério do supervisor, em número de horas correspondentes a não mais que 10% da carga horária total da disciplina. Fica clara a proibição da substituição de docentes pelo aluno PAE, </a:t>
            </a:r>
            <a:r>
              <a:rPr lang="pt-BR" altLang="pt-BR" sz="2800" b="1" dirty="0">
                <a:latin typeface="Arial" charset="0"/>
                <a:cs typeface="Arial" charset="0"/>
              </a:rPr>
              <a:t>sendo</a:t>
            </a:r>
            <a:r>
              <a:rPr lang="pt-BR" altLang="pt-BR" sz="2800" dirty="0">
                <a:latin typeface="Arial" charset="0"/>
                <a:cs typeface="Arial" charset="0"/>
              </a:rPr>
              <a:t> </a:t>
            </a:r>
            <a:r>
              <a:rPr lang="pt-BR" altLang="pt-BR" sz="2800" b="1" dirty="0">
                <a:latin typeface="Arial" charset="0"/>
                <a:cs typeface="Arial" charset="0"/>
              </a:rPr>
              <a:t>obrigatória</a:t>
            </a:r>
            <a:r>
              <a:rPr lang="pt-BR" altLang="pt-BR" sz="2800" dirty="0">
                <a:latin typeface="Arial" charset="0"/>
                <a:cs typeface="Arial" charset="0"/>
              </a:rPr>
              <a:t> a presença física do supervisor acompanhando a prática da regência do aluno”.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charset="0"/>
                <a:cs typeface="Arial" charset="0"/>
              </a:rPr>
              <a:t>“O estágio, com carga horária de 6 horas semanais, será desenvolvido exclusivamente em disciplinas de graduação”.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200" dirty="0">
                <a:latin typeface="Arial" charset="0"/>
                <a:cs typeface="Arial" charset="0"/>
              </a:rPr>
              <a:t>(Diretrizes do Programa PAE-USP, 2010)</a:t>
            </a:r>
            <a:endParaRPr lang="pt-BR" altLang="pt-BR" sz="2200" dirty="0">
              <a:latin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Objetivos do PAE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8856663" cy="3960911"/>
          </a:xfrm>
        </p:spPr>
        <p:txBody>
          <a:bodyPr rtlCol="0">
            <a:normAutofit/>
          </a:bodyPr>
          <a:lstStyle/>
          <a:p>
            <a:pPr marL="2667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latin typeface="Arial" charset="0"/>
            </a:endParaRPr>
          </a:p>
          <a:p>
            <a:pPr marL="838200" indent="-571500"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Arial" charset="0"/>
              </a:rPr>
              <a:t>Aprimorar a formação do pós-graduando para </a:t>
            </a:r>
            <a:r>
              <a:rPr lang="pt-BR" sz="2800" dirty="0">
                <a:solidFill>
                  <a:srgbClr val="0000FF"/>
                </a:solidFill>
                <a:latin typeface="Arial" charset="0"/>
              </a:rPr>
              <a:t>atividade didática </a:t>
            </a:r>
            <a:r>
              <a:rPr lang="pt-BR" sz="2800" dirty="0">
                <a:latin typeface="Arial" charset="0"/>
              </a:rPr>
              <a:t>em nível de graduação.</a:t>
            </a:r>
          </a:p>
          <a:p>
            <a:pPr marL="26670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latin typeface="Arial" charset="0"/>
            </a:endParaRPr>
          </a:p>
          <a:p>
            <a:pPr marL="838200" indent="-571500" algn="just" eaLnBrk="1" fontAlgn="auto" hangingPunct="1">
              <a:spcAft>
                <a:spcPts val="0"/>
              </a:spcAft>
              <a:defRPr/>
            </a:pPr>
            <a:r>
              <a:rPr lang="pt-BR" sz="2800" dirty="0">
                <a:latin typeface="Arial" charset="0"/>
              </a:rPr>
              <a:t>Consiste em duas etapas: </a:t>
            </a:r>
            <a:r>
              <a:rPr lang="pt-BR" sz="2800" dirty="0">
                <a:solidFill>
                  <a:srgbClr val="0000FF"/>
                </a:solidFill>
                <a:latin typeface="Arial" charset="0"/>
              </a:rPr>
              <a:t>Preparação Pedagógica</a:t>
            </a:r>
            <a:r>
              <a:rPr lang="pt-BR" sz="2800" dirty="0">
                <a:latin typeface="Arial" charset="0"/>
              </a:rPr>
              <a:t> e </a:t>
            </a:r>
            <a:r>
              <a:rPr lang="pt-BR" sz="2800" dirty="0">
                <a:solidFill>
                  <a:srgbClr val="0000FF"/>
                </a:solidFill>
                <a:latin typeface="Arial" charset="0"/>
              </a:rPr>
              <a:t>Estágio Supervisionado em Docência.</a:t>
            </a:r>
            <a:endParaRPr lang="pt-BR" sz="2800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dirty="0"/>
              <a:t>	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167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Atividades permitidas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57338"/>
            <a:ext cx="8928100" cy="5103812"/>
          </a:xfrm>
        </p:spPr>
        <p:txBody>
          <a:bodyPr/>
          <a:lstStyle/>
          <a:p>
            <a:pPr marL="180975" indent="0" algn="just" eaLnBrk="1" hangingPunct="1">
              <a:lnSpc>
                <a:spcPct val="90000"/>
              </a:lnSpc>
              <a:spcAft>
                <a:spcPts val="1800"/>
              </a:spcAft>
              <a:buFont typeface="Wingdings" pitchFamily="2" charset="2"/>
              <a:buNone/>
            </a:pPr>
            <a:r>
              <a:rPr lang="pt-BR" altLang="pt-BR" sz="2800" dirty="0">
                <a:latin typeface="Arial" charset="0"/>
              </a:rPr>
              <a:t>A atividade principal a ser desenvolvida pelos alunos no Estágio Supervisionado deverá ser a </a:t>
            </a:r>
            <a:r>
              <a:rPr lang="pt-BR" altLang="pt-BR" sz="2800" b="1" dirty="0">
                <a:latin typeface="Arial" charset="0"/>
              </a:rPr>
              <a:t>observação às aulas</a:t>
            </a:r>
            <a:r>
              <a:rPr lang="pt-BR" altLang="pt-BR" sz="2800" dirty="0">
                <a:latin typeface="Arial" charset="0"/>
              </a:rPr>
              <a:t>, com atenção especial para os </a:t>
            </a:r>
            <a:r>
              <a:rPr lang="pt-BR" altLang="pt-BR" sz="2800" b="1" dirty="0">
                <a:latin typeface="Arial" charset="0"/>
              </a:rPr>
              <a:t>recursos metodológicos </a:t>
            </a:r>
            <a:r>
              <a:rPr lang="pt-BR" altLang="pt-BR" sz="2800" dirty="0">
                <a:latin typeface="Arial" charset="0"/>
              </a:rPr>
              <a:t>e </a:t>
            </a:r>
            <a:r>
              <a:rPr lang="pt-BR" altLang="pt-BR" sz="2800" b="1" dirty="0">
                <a:latin typeface="Arial" charset="0"/>
              </a:rPr>
              <a:t>didáticos adotados</a:t>
            </a:r>
            <a:r>
              <a:rPr lang="pt-BR" altLang="pt-BR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2800" dirty="0">
                <a:latin typeface="Arial" charset="0"/>
              </a:rPr>
              <a:t>pelo professor responsável;</a:t>
            </a:r>
          </a:p>
          <a:p>
            <a:pPr marL="180975" indent="0" algn="just" eaLnBrk="1" hangingPunct="1">
              <a:lnSpc>
                <a:spcPct val="90000"/>
              </a:lnSpc>
              <a:spcAft>
                <a:spcPts val="1800"/>
              </a:spcAft>
              <a:buFont typeface="Wingdings" pitchFamily="2" charset="2"/>
              <a:buNone/>
            </a:pPr>
            <a:r>
              <a:rPr lang="pt-BR" altLang="pt-BR" sz="2800" dirty="0">
                <a:latin typeface="Arial" charset="0"/>
              </a:rPr>
              <a:t>O estagiário PAE deverá oferecer um horário de atendimento aos alunos em que será possível tirar dúvidas relativas à disciplina, à leitura de textos, etc., totalizando </a:t>
            </a:r>
            <a:r>
              <a:rPr lang="pt-BR" altLang="pt-BR" sz="2800" b="1" dirty="0">
                <a:latin typeface="Arial" charset="0"/>
              </a:rPr>
              <a:t>seis horas semanais </a:t>
            </a:r>
            <a:r>
              <a:rPr lang="pt-BR" altLang="pt-BR" sz="2800" dirty="0">
                <a:latin typeface="Arial" charset="0"/>
              </a:rPr>
              <a:t>de atividades que incluem a assistência às aulas e as horas de atendimento.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ATIVIDADES NÃO PERMITIDAS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12863"/>
            <a:ext cx="8280920" cy="5545137"/>
          </a:xfrm>
        </p:spPr>
        <p:txBody>
          <a:bodyPr/>
          <a:lstStyle/>
          <a:p>
            <a:pPr marL="0" indent="0" algn="just" eaLnBrk="1" hangingPunct="1">
              <a:spcAft>
                <a:spcPts val="1800"/>
              </a:spcAft>
              <a:buFont typeface="Arial" charset="0"/>
              <a:buNone/>
            </a:pPr>
            <a:r>
              <a:rPr lang="pt-BR" altLang="pt-BR" sz="2800" dirty="0">
                <a:latin typeface="Arial" charset="0"/>
              </a:rPr>
              <a:t>	</a:t>
            </a:r>
            <a:r>
              <a:rPr lang="pt-BR" altLang="pt-BR" sz="2800" b="1" dirty="0">
                <a:latin typeface="Arial" charset="0"/>
              </a:rPr>
              <a:t>Assim, estão vetados aos estagiários:</a:t>
            </a:r>
          </a:p>
          <a:p>
            <a:pPr marL="1428750" lvl="2" indent="-514350" algn="just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pt-BR" altLang="pt-BR" sz="2800" dirty="0">
                <a:latin typeface="Arial" charset="0"/>
              </a:rPr>
              <a:t>Correção de trabalhos ou provas </a:t>
            </a:r>
            <a:r>
              <a:rPr lang="pt-BR" altLang="pt-BR" sz="2800" b="1" dirty="0">
                <a:latin typeface="Arial" charset="0"/>
              </a:rPr>
              <a:t>sem a supervisão</a:t>
            </a:r>
            <a:r>
              <a:rPr lang="pt-BR" altLang="pt-BR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2800" dirty="0">
                <a:latin typeface="Arial" charset="0"/>
              </a:rPr>
              <a:t>do professor; </a:t>
            </a:r>
          </a:p>
          <a:p>
            <a:pPr marL="1428750" lvl="2" indent="-514350" algn="just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pt-BR" altLang="pt-BR" sz="2800" dirty="0">
                <a:latin typeface="Arial" charset="0"/>
              </a:rPr>
              <a:t>Aplicação de provas e exercícios </a:t>
            </a:r>
            <a:r>
              <a:rPr lang="pt-BR" altLang="pt-BR" sz="2800" b="1" dirty="0">
                <a:latin typeface="Arial" charset="0"/>
              </a:rPr>
              <a:t>sem a supervisão</a:t>
            </a:r>
            <a:r>
              <a:rPr lang="pt-BR" altLang="pt-BR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2800" dirty="0">
                <a:latin typeface="Arial" charset="0"/>
              </a:rPr>
              <a:t>do professor;  </a:t>
            </a:r>
          </a:p>
          <a:p>
            <a:pPr marL="1428750" lvl="2" indent="-514350" algn="just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pt-BR" altLang="pt-BR" sz="2800" dirty="0">
                <a:latin typeface="Arial" charset="0"/>
              </a:rPr>
              <a:t>Substituição do professor; </a:t>
            </a:r>
          </a:p>
          <a:p>
            <a:pPr marL="1428750" lvl="2" indent="-514350" algn="just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pt-BR" altLang="pt-BR" sz="2800" dirty="0">
                <a:latin typeface="Arial" charset="0"/>
              </a:rPr>
              <a:t>Controle de frequência dos alunos; </a:t>
            </a:r>
          </a:p>
          <a:p>
            <a:pPr marL="1428750" lvl="2" indent="-514350" algn="just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pt-BR" altLang="pt-BR" sz="2800" dirty="0">
                <a:latin typeface="Arial" charset="0"/>
              </a:rPr>
              <a:t>Fechamento de frequência e notas.</a:t>
            </a:r>
            <a:endParaRPr lang="pt-BR" alt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04137" cy="922337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Observações Importantes</a:t>
            </a:r>
            <a:r>
              <a:rPr lang="pt-BR" dirty="0"/>
              <a:t>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908721"/>
            <a:ext cx="8712200" cy="576036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altLang="pt-BR" sz="1800" dirty="0">
                <a:latin typeface="Arial" charset="0"/>
              </a:rPr>
              <a:t>A conclusão do Estágio Supervisionado é OBRIGATÓRIA para bolsistas CAPES. Se o programa de pós-graduação em que o aluno está inscrito possuir Mestrado e Doutorado, a responsabilidade recai sobre o doutorando, mas se houver apenas Mestrado a responsabilidade recairá sobre o mestrando.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altLang="pt-BR" sz="1800" dirty="0" smtClean="0">
                <a:latin typeface="Arial" charset="0"/>
              </a:rPr>
              <a:t>Bolsistas </a:t>
            </a:r>
            <a:r>
              <a:rPr lang="pt-BR" altLang="pt-BR" sz="1800" dirty="0">
                <a:latin typeface="Arial" charset="0"/>
              </a:rPr>
              <a:t>CAPES PROEX deverão realizar o estágio no doutorado, mesmo já tendo realizado o estágio em docência no mestrado.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altLang="pt-BR" sz="1800" dirty="0">
                <a:latin typeface="Arial" charset="0"/>
              </a:rPr>
              <a:t>Ao fim do Estágio, o professor supervisor e o aluno-estagiário deverão entregar, cada um, o relatório sobre as atividades e desempenho do estagiário(a), devidamente assinados.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altLang="pt-BR" sz="1800" dirty="0">
                <a:latin typeface="Arial" charset="0"/>
              </a:rPr>
              <a:t>O prazo para entrega dos relatórios é de até 30 dias após o término do Estágio.</a:t>
            </a:r>
          </a:p>
          <a:p>
            <a:pPr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altLang="pt-BR" sz="1800" dirty="0">
                <a:latin typeface="Arial" charset="0"/>
              </a:rPr>
              <a:t>O aluno se quiser e puder, poderá se inscrever no estágio a cada semestre, desde que tenha tempo hábil para iniciar e terminar o estágio, a data limite é a data de depósito. Cada nova inscrição, o aluno deverá entregar a documentação exigida, conforme o Edital da inscrição daquele semestre.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5575" cy="922337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</a:rPr>
              <a:t>Créditos</a:t>
            </a:r>
            <a:r>
              <a:rPr lang="pt-BR" dirty="0"/>
              <a:t>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1268413"/>
            <a:ext cx="8748713" cy="511333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altLang="pt-BR" sz="2800" dirty="0">
                <a:latin typeface="Arial" charset="0"/>
              </a:rPr>
              <a:t>- Após a entrega dos relatórios (seu e do supervisor) e das eventuais correções dos mesmos: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altLang="pt-BR" sz="2800" dirty="0">
                <a:latin typeface="Arial" charset="0"/>
              </a:rPr>
              <a:t>Será concedido crédito especial, de acordo com as normas específicas de cada um dos Programas de Pós-Graduação. (Vide slides 35 e 36, desta apresentação).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pt-BR" altLang="pt-BR" sz="2800" dirty="0">
                <a:latin typeface="Arial" charset="0"/>
              </a:rPr>
              <a:t>Os créditos especiais serão incluídos na ficha do aluno Janus, uma única vez, (uma no mestrado e outra no doutorado) de acordo com as normas, só caberá 20% do total dos créditos exigidos.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pt-BR" altLang="pt-BR" sz="2800" dirty="0">
              <a:latin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Atribuição de créditos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557338"/>
            <a:ext cx="8640763" cy="5130800"/>
          </a:xfrm>
        </p:spPr>
        <p:txBody>
          <a:bodyPr rtlCol="0">
            <a:normAutofit/>
          </a:bodyPr>
          <a:lstStyle/>
          <a:p>
            <a:pPr marL="438150" lvl="1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000" b="1" dirty="0">
                <a:latin typeface="Arial" charset="0"/>
                <a:cs typeface="Arial" charset="0"/>
              </a:rPr>
              <a:t>A t e n ç ã o:</a:t>
            </a:r>
          </a:p>
          <a:p>
            <a:pPr marL="438150" lvl="1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000" dirty="0">
              <a:latin typeface="Arial" charset="0"/>
              <a:cs typeface="Arial" charset="0"/>
            </a:endParaRPr>
          </a:p>
          <a:p>
            <a:pPr marL="438150" lvl="1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000" dirty="0">
                <a:latin typeface="Arial" charset="0"/>
                <a:cs typeface="Arial" charset="0"/>
              </a:rPr>
              <a:t>Alunos prestes a depositar a Dissertação/Tese</a:t>
            </a:r>
            <a:r>
              <a:rPr lang="pt-BR" sz="3000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pt-BR" sz="3000" dirty="0">
                <a:latin typeface="Arial" charset="0"/>
                <a:cs typeface="Arial" charset="0"/>
              </a:rPr>
              <a:t>devem informar sua condição no ato da entrega dos relatórios finais, para que os créditos sejam lançados antes do depósito.</a:t>
            </a:r>
          </a:p>
          <a:p>
            <a:pPr marL="438150" lvl="1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Depósito feito = Sistema Janus fechado</a:t>
            </a:r>
            <a:endParaRPr lang="pt-BR" sz="3000" dirty="0">
              <a:latin typeface="Arial" charset="0"/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3"/>
            <a:ext cx="8229600" cy="576064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Créditos Concedidos pelo PAE</a:t>
            </a:r>
          </a:p>
        </p:txBody>
      </p:sp>
      <p:graphicFrame>
        <p:nvGraphicFramePr>
          <p:cNvPr id="3" name="Espaço Reservado para Tabela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954267885"/>
              </p:ext>
            </p:extLst>
          </p:nvPr>
        </p:nvGraphicFramePr>
        <p:xfrm>
          <a:off x="539552" y="836717"/>
          <a:ext cx="8229599" cy="522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0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172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ÁREA/ PROGRAMA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>
                          <a:effectLst/>
                        </a:rPr>
                        <a:t>REGIMENTO </a:t>
                      </a:r>
                      <a:r>
                        <a:rPr lang="pt-BR" sz="1050" dirty="0" smtClean="0">
                          <a:effectLst/>
                        </a:rPr>
                        <a:t>2013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050" dirty="0" smtClean="0">
                          <a:effectLst/>
                        </a:rPr>
                        <a:t>REGIMENTO 2018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Ciência Política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08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Sociologia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Nenhum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Filosofia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Antropologia Social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Geografia Física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</a:t>
                      </a:r>
                      <a:r>
                        <a:rPr lang="pt-BR" sz="1200" dirty="0" smtClean="0">
                          <a:effectLst/>
                        </a:rPr>
                        <a:t>créditos (por 2 semestres)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</a:t>
                      </a:r>
                      <a:r>
                        <a:rPr lang="pt-BR" sz="1200" dirty="0" smtClean="0">
                          <a:effectLst/>
                        </a:rPr>
                        <a:t>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Geografia Humana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História Econômica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01 crédito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História Social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Estudos da Tradução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01 crédito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Semiótica e Linguística Geral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Filologia e Língua Portuguesa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Letras Clássicas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r>
                        <a:rPr lang="pt-B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créditos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Língua e Literatura Alemã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232466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pt-B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5436187"/>
              </p:ext>
            </p:extLst>
          </p:nvPr>
        </p:nvGraphicFramePr>
        <p:xfrm>
          <a:off x="539552" y="6065322"/>
          <a:ext cx="8229598" cy="374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157">
                  <a:extLst>
                    <a:ext uri="{9D8B030D-6E8A-4147-A177-3AD203B41FA5}">
                      <a16:colId xmlns="" xmlns:a16="http://schemas.microsoft.com/office/drawing/2014/main" val="2268071342"/>
                    </a:ext>
                  </a:extLst>
                </a:gridCol>
                <a:gridCol w="1960571">
                  <a:extLst>
                    <a:ext uri="{9D8B030D-6E8A-4147-A177-3AD203B41FA5}">
                      <a16:colId xmlns="" xmlns:a16="http://schemas.microsoft.com/office/drawing/2014/main" val="2472636714"/>
                    </a:ext>
                  </a:extLst>
                </a:gridCol>
                <a:gridCol w="1676870">
                  <a:extLst>
                    <a:ext uri="{9D8B030D-6E8A-4147-A177-3AD203B41FA5}">
                      <a16:colId xmlns="" xmlns:a16="http://schemas.microsoft.com/office/drawing/2014/main" val="4253469979"/>
                    </a:ext>
                  </a:extLst>
                </a:gridCol>
              </a:tblGrid>
              <a:tr h="37406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LETRA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effectLst/>
                        </a:rPr>
                        <a:t>01 crédito</a:t>
                      </a:r>
                      <a:endParaRPr lang="pt-BR" sz="1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124" marR="57124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97569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Créditos Concedidos pelo PAE</a:t>
            </a:r>
          </a:p>
        </p:txBody>
      </p:sp>
      <p:graphicFrame>
        <p:nvGraphicFramePr>
          <p:cNvPr id="3" name="Espaço Reservado para Tabela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3939208694"/>
              </p:ext>
            </p:extLst>
          </p:nvPr>
        </p:nvGraphicFramePr>
        <p:xfrm>
          <a:off x="467544" y="1046559"/>
          <a:ext cx="8229599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4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ÁREA/ PROGRAMA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</a:rPr>
                        <a:t>REGIMENTO </a:t>
                      </a:r>
                      <a:r>
                        <a:rPr lang="pt-BR" sz="1050" dirty="0" smtClean="0">
                          <a:effectLst/>
                        </a:rPr>
                        <a:t>2013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</a:rPr>
                        <a:t>REGIMENTO 2018</a:t>
                      </a:r>
                      <a:endParaRPr lang="pt-B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Língua Espanhola, Literaturas Espanhola e Hispano-Americana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Estudos Linguísticos, Literários e Tradutológicos em Francês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Estudos Linguísticos e Literários em Inglês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Língua, Literatura e Cultura Italianas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Literatura Brasileira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Literatura Portuguesa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Teoria Literária e Literatura Comparada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Língua, Literatura e Cultura Árabe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Literatura e Cultura Russa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Estudos Comparados de Literaturas de Língua Portuguesa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04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Literatura e Cultura Japonesa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Estudos Judaicos e Árabes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02 créditos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858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Humanidades, Direitos e Outras Legitimidades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01 crédito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840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Mestrado Profissional em Letras em Rede Nacional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Nenhum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24" marR="57124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 Estágio Supervisionado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700213"/>
            <a:ext cx="8928100" cy="36004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pt-BR" altLang="pt-BR" b="1" dirty="0">
                <a:latin typeface="Arial" charset="0"/>
                <a:cs typeface="Arial" charset="0"/>
              </a:rPr>
              <a:t>Observação Importante</a:t>
            </a:r>
            <a:r>
              <a:rPr lang="pt-BR" altLang="pt-BR" dirty="0">
                <a:latin typeface="Arial" charset="0"/>
                <a:cs typeface="Arial" charset="0"/>
              </a:rPr>
              <a:t>: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pt-BR" altLang="pt-BR" sz="2800" dirty="0">
              <a:latin typeface="Arial" charset="0"/>
              <a:cs typeface="Arial" charset="0"/>
            </a:endParaRPr>
          </a:p>
          <a:p>
            <a:pPr marL="0" indent="0" algn="just" eaLnBrk="1" hangingPunct="1">
              <a:spcAft>
                <a:spcPts val="1800"/>
              </a:spcAft>
              <a:buFont typeface="Wingdings" pitchFamily="2" charset="2"/>
              <a:buNone/>
            </a:pPr>
            <a:r>
              <a:rPr lang="pt-BR" altLang="pt-BR" sz="2800" b="1" dirty="0">
                <a:latin typeface="Arial" charset="0"/>
                <a:cs typeface="Arial" charset="0"/>
              </a:rPr>
              <a:t>Alunos em transição</a:t>
            </a:r>
            <a:r>
              <a:rPr lang="pt-BR" altLang="pt-BR" sz="2800" dirty="0">
                <a:latin typeface="Arial" charset="0"/>
                <a:cs typeface="Arial" charset="0"/>
              </a:rPr>
              <a:t> do Mestrado para Doutorado somente poderão inscrever-se no Estágio Supervisionado após consolidação de sua matrícula no Doutorado.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1009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Relatórios do Estágio Supervisionado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341438"/>
            <a:ext cx="8785225" cy="5400675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Font typeface="Wingdings" pitchFamily="2" charset="2"/>
              <a:buNone/>
            </a:pPr>
            <a:r>
              <a:rPr lang="pt-BR" altLang="pt-BR" sz="2700" dirty="0">
                <a:latin typeface="Arial" charset="0"/>
                <a:cs typeface="Arial" charset="0"/>
              </a:rPr>
              <a:t> Formulários acesse site: </a:t>
            </a:r>
            <a:r>
              <a:rPr lang="pt-BR" altLang="pt-BR" sz="2700" b="1" dirty="0">
                <a:solidFill>
                  <a:srgbClr val="0000FF"/>
                </a:solidFill>
                <a:latin typeface="Arial" charset="0"/>
                <a:cs typeface="Arial" charset="0"/>
              </a:rPr>
              <a:t>www.pos.fflch.usp.br</a:t>
            </a:r>
            <a:r>
              <a:rPr lang="pt-BR" altLang="pt-BR" sz="2700" b="1" dirty="0">
                <a:latin typeface="Arial" charset="0"/>
                <a:cs typeface="Arial" charset="0"/>
              </a:rPr>
              <a:t> (</a:t>
            </a:r>
            <a:r>
              <a:rPr lang="pt-BR" altLang="pt-BR" sz="2700" b="1" dirty="0" err="1">
                <a:latin typeface="Arial" charset="0"/>
                <a:cs typeface="Arial" charset="0"/>
              </a:rPr>
              <a:t>pae</a:t>
            </a:r>
            <a:r>
              <a:rPr lang="pt-BR" altLang="pt-BR" sz="2700" b="1" dirty="0">
                <a:latin typeface="Arial" charset="0"/>
                <a:cs typeface="Arial" charset="0"/>
              </a:rPr>
              <a:t> &gt; formulários)</a:t>
            </a:r>
            <a:r>
              <a:rPr lang="pt-BR" altLang="pt-BR" sz="2700" dirty="0">
                <a:latin typeface="Arial" charset="0"/>
                <a:cs typeface="Arial" charset="0"/>
              </a:rPr>
              <a:t>.</a:t>
            </a:r>
          </a:p>
          <a:p>
            <a:pPr marL="628650" indent="-628650" algn="just" eaLnBrk="1" hangingPunct="1">
              <a:buFont typeface="Wingdings" pitchFamily="2" charset="2"/>
              <a:buAutoNum type="arabicPeriod"/>
            </a:pPr>
            <a:r>
              <a:rPr lang="pt-BR" altLang="pt-BR" sz="2700" b="1" dirty="0">
                <a:latin typeface="Arial" charset="0"/>
                <a:cs typeface="Arial" charset="0"/>
              </a:rPr>
              <a:t>Atividades Desenvolvidas pelo estagiário</a:t>
            </a:r>
            <a:r>
              <a:rPr lang="pt-BR" altLang="pt-BR" sz="2700" dirty="0">
                <a:latin typeface="Arial" charset="0"/>
                <a:cs typeface="Arial" charset="0"/>
              </a:rPr>
              <a:t>: Relatar de forma detalhada as atividades exercidas no estágio (preferencialmente em forma de texto e não de tópicos).</a:t>
            </a:r>
          </a:p>
          <a:p>
            <a:pPr marL="628650" indent="-628650" algn="just" eaLnBrk="1" hangingPunct="1">
              <a:buFont typeface="Wingdings" pitchFamily="2" charset="2"/>
              <a:buNone/>
            </a:pPr>
            <a:r>
              <a:rPr lang="pt-BR" altLang="pt-BR" sz="2700" dirty="0">
                <a:latin typeface="Arial" charset="0"/>
                <a:cs typeface="Arial" charset="0"/>
              </a:rPr>
              <a:t>2. </a:t>
            </a:r>
            <a:r>
              <a:rPr lang="pt-BR" altLang="pt-BR" sz="2700" b="1" dirty="0">
                <a:latin typeface="Arial" charset="0"/>
                <a:cs typeface="Arial" charset="0"/>
              </a:rPr>
              <a:t>Avaliação sobre o Desenvolvimento do Plano</a:t>
            </a:r>
            <a:r>
              <a:rPr lang="pt-BR" altLang="pt-BR" sz="2700" dirty="0">
                <a:latin typeface="Arial" charset="0"/>
                <a:cs typeface="Arial" charset="0"/>
              </a:rPr>
              <a:t>: Fazer avaliação crítica referente ao estágio, comentar suas impressões, como foi sua experiência no exercício do estágio-docência e </a:t>
            </a:r>
            <a:r>
              <a:rPr lang="pt-BR" altLang="pt-BR" sz="2700" u="sng" dirty="0">
                <a:latin typeface="Arial" charset="0"/>
                <a:cs typeface="Arial" charset="0"/>
              </a:rPr>
              <a:t>avaliar a importância do programa PAE neste processo</a:t>
            </a:r>
            <a:r>
              <a:rPr lang="pt-BR" altLang="pt-BR" sz="2700" dirty="0">
                <a:latin typeface="Arial" charset="0"/>
                <a:cs typeface="Arial" charset="0"/>
              </a:rPr>
              <a:t>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1009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Relatórios do Estágio Supervisionado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268413"/>
            <a:ext cx="8785225" cy="40322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pt-BR" altLang="pt-BR" sz="2700" b="1" dirty="0">
              <a:latin typeface="Arial" charset="0"/>
              <a:cs typeface="Arial" charset="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r>
              <a:rPr lang="pt-BR" altLang="pt-BR" sz="2700" b="1" dirty="0">
                <a:latin typeface="Arial" charset="0"/>
                <a:cs typeface="Arial" charset="0"/>
              </a:rPr>
              <a:t>3-Sugestões</a:t>
            </a:r>
            <a:r>
              <a:rPr lang="pt-BR" altLang="pt-BR" sz="2700" dirty="0">
                <a:latin typeface="Arial" charset="0"/>
                <a:cs typeface="Arial" charset="0"/>
              </a:rPr>
              <a:t>: Comentários gerais, críticas ou elogios ao PAE.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t-BR" altLang="pt-BR" sz="27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pt-BR" altLang="pt-BR" sz="2700" dirty="0">
              <a:latin typeface="Arial" charset="0"/>
              <a:cs typeface="Arial" charset="0"/>
            </a:endParaRPr>
          </a:p>
          <a:p>
            <a:pPr marL="990600" indent="-990600" eaLnBrk="1" hangingPunct="1">
              <a:buFont typeface="Wingdings" pitchFamily="2" charset="2"/>
              <a:buNone/>
            </a:pPr>
            <a:r>
              <a:rPr lang="pt-BR" altLang="pt-BR" sz="2700" b="1" dirty="0">
                <a:latin typeface="Arial" charset="0"/>
                <a:cs typeface="Arial" charset="0"/>
              </a:rPr>
              <a:t>OBS:</a:t>
            </a:r>
            <a:r>
              <a:rPr lang="pt-BR" altLang="pt-BR" sz="2700" dirty="0">
                <a:latin typeface="Arial" charset="0"/>
                <a:cs typeface="Arial" charset="0"/>
              </a:rPr>
              <a:t> Os </a:t>
            </a:r>
            <a:r>
              <a:rPr lang="pt-BR" altLang="pt-BR" sz="2700" b="1" dirty="0">
                <a:latin typeface="Arial" charset="0"/>
                <a:cs typeface="Arial" charset="0"/>
              </a:rPr>
              <a:t>dois</a:t>
            </a:r>
            <a:r>
              <a:rPr lang="pt-BR" altLang="pt-BR" sz="2700" dirty="0">
                <a:latin typeface="Arial" charset="0"/>
                <a:cs typeface="Arial" charset="0"/>
              </a:rPr>
              <a:t> relatórios (do estagiário e do supervisor) devem ser entregues juntos no Serviço de Pós-Graduação, Rua do Lago, 717, sala 118, das 9:00h às 17:00h.</a:t>
            </a:r>
            <a:br>
              <a:rPr lang="pt-BR" altLang="pt-BR" sz="2700" dirty="0">
                <a:latin typeface="Arial" charset="0"/>
                <a:cs typeface="Arial" charset="0"/>
              </a:rPr>
            </a:br>
            <a:endParaRPr lang="pt-BR" altLang="pt-BR" sz="27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Observação importante</a:t>
            </a:r>
          </a:p>
        </p:txBody>
      </p:sp>
      <p:sp>
        <p:nvSpPr>
          <p:cNvPr id="8197" name="Espaço Reservado para Conteúdo 1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2160588"/>
          </a:xfrm>
        </p:spPr>
        <p:txBody>
          <a:bodyPr rtlCol="0">
            <a:normAutofit/>
          </a:bodyPr>
          <a:lstStyle/>
          <a:p>
            <a:pPr marL="180975" indent="-180975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licenciatura é formação voltada para o Ensino Fundamental e Médio, não correspondendo, portanto, à Etapa de Preparação Pedagógica”.</a:t>
            </a:r>
          </a:p>
          <a:p>
            <a:pPr marL="0" indent="0"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altLang="pt-BR" sz="2200" dirty="0">
                <a:latin typeface="Arial" charset="0"/>
              </a:rPr>
              <a:t>(Diretrizes do Programa PAE, USP, 2010)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39750" y="4149725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charset="0"/>
                <a:cs typeface="Arial" charset="0"/>
              </a:rPr>
              <a:t>Sendo assim, o estágio realizado na licenciatura não se aplica ao PAE.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4015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4925" y="260350"/>
            <a:ext cx="9109075" cy="1152525"/>
          </a:xfrm>
        </p:spPr>
        <p:txBody>
          <a:bodyPr/>
          <a:lstStyle/>
          <a:p>
            <a:pPr eaLnBrk="1" hangingPunct="1">
              <a:defRPr/>
            </a:pPr>
            <a:r>
              <a:rPr lang="pt-BR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Sobre o texto dos Relatórios do Estágio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313"/>
            <a:ext cx="9036050" cy="489701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Não usar as palavras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monitor/monitoria</a:t>
            </a:r>
            <a:r>
              <a:rPr lang="pt-BR" dirty="0">
                <a:latin typeface="Arial" pitchFamily="34" charset="0"/>
                <a:cs typeface="Arial" pitchFamily="34" charset="0"/>
              </a:rPr>
              <a:t>, que devem ser substituídas por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estágio/estagiário</a:t>
            </a:r>
            <a:r>
              <a:rPr lang="pt-BR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Evitar colocar ementa ou relato minucioso referente ao conteúdo da disciplina;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Nas atividades exclusivas do professor como: ministrar aulas, corrigir provas, elaborar exercícios, controlar frequência dos alunos etc.,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sempre mencionar que foi em colaboração, ou com a supervisão do docente responsável.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Certificado/Declaração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/>
              <a:t>Após entregar o relatório Final, o aluno terá o direito de receber o Certificado, que será expedido online, através do Janus, assim que o PAE Central aprovar o relatório.</a:t>
            </a:r>
          </a:p>
          <a:p>
            <a:r>
              <a:rPr lang="pt-BR" dirty="0"/>
              <a:t>Cada certificado vai constar 120 horas/estágio.</a:t>
            </a:r>
          </a:p>
          <a:p>
            <a:r>
              <a:rPr lang="pt-BR" sz="2800" dirty="0"/>
              <a:t>O aluno que fizer mais de 1 estágio, no mesmo nível, no primeiro será emitido o </a:t>
            </a:r>
            <a:r>
              <a:rPr lang="pt-BR" sz="2800" dirty="0">
                <a:solidFill>
                  <a:srgbClr val="FF0000"/>
                </a:solidFill>
              </a:rPr>
              <a:t>Certificado</a:t>
            </a:r>
            <a:r>
              <a:rPr lang="pt-BR" sz="2800" dirty="0"/>
              <a:t>, no segundo estágio será emitida uma </a:t>
            </a:r>
            <a:r>
              <a:rPr lang="pt-BR" sz="2800" dirty="0">
                <a:solidFill>
                  <a:srgbClr val="FF0000"/>
                </a:solidFill>
              </a:rPr>
              <a:t>Declaração</a:t>
            </a:r>
            <a:r>
              <a:rPr lang="pt-BR" sz="2800" dirty="0"/>
              <a:t>, isto é, no mesmo nível (Mestrado e Doutorado).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93111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0" y="533400"/>
            <a:ext cx="8893175" cy="1143000"/>
          </a:xfrm>
        </p:spPr>
        <p:txBody>
          <a:bodyPr/>
          <a:lstStyle/>
          <a:p>
            <a:pPr eaLnBrk="1" hangingPunct="1"/>
            <a:r>
              <a:rPr lang="pt-BR" altLang="pt-BR" dirty="0"/>
              <a:t>Modelo de Formulário – E.S. Aluno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26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64613" cy="63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54FBC-1DD2-49A8-9F75-0DA9DBDFEE47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" y="260648"/>
            <a:ext cx="8898792" cy="620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54FBC-1DD2-49A8-9F75-0DA9DBDFEE47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12917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pt-BR" altLang="pt-BR" sz="4000" dirty="0"/>
              <a:t>Modelo de Formulário – E.S. Supervisor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3025"/>
            <a:ext cx="9164637" cy="645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2225"/>
            <a:ext cx="9144000" cy="643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54FBC-1DD2-49A8-9F75-0DA9DBDFEE47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Datas importantes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556792"/>
            <a:ext cx="8928100" cy="4824536"/>
          </a:xfrm>
        </p:spPr>
        <p:txBody>
          <a:bodyPr/>
          <a:lstStyle/>
          <a:p>
            <a:pPr marL="447675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altLang="pt-BR" sz="2800" dirty="0">
                <a:latin typeface="Arial" charset="0"/>
              </a:rPr>
              <a:t>O início oficial do Estágio Supervisionado se dá, sempre, nos dias </a:t>
            </a:r>
            <a:r>
              <a:rPr lang="pt-BR" altLang="pt-BR" sz="2800" b="1" u="sng" dirty="0">
                <a:latin typeface="Arial" charset="0"/>
              </a:rPr>
              <a:t>01 de fevereiro </a:t>
            </a:r>
            <a:r>
              <a:rPr lang="pt-BR" altLang="pt-BR" sz="2800" dirty="0">
                <a:latin typeface="Arial" charset="0"/>
              </a:rPr>
              <a:t>e </a:t>
            </a:r>
            <a:r>
              <a:rPr lang="pt-BR" altLang="pt-BR" sz="2800" b="1" u="sng" dirty="0">
                <a:latin typeface="Arial" charset="0"/>
              </a:rPr>
              <a:t>01 de julho</a:t>
            </a:r>
            <a:r>
              <a:rPr lang="pt-BR" altLang="pt-BR" sz="2800" b="1" dirty="0">
                <a:latin typeface="Arial" charset="0"/>
              </a:rPr>
              <a:t> </a:t>
            </a:r>
            <a:r>
              <a:rPr lang="pt-BR" altLang="pt-BR" sz="2800" dirty="0">
                <a:latin typeface="Arial" charset="0"/>
              </a:rPr>
              <a:t>de cada ano, e a entrega das Folhas de Frequência serão consideradas a partir destes meses (mesmo que as aulas não tenham iniciado, pois os alunos ficam à disposição do ministrante).</a:t>
            </a:r>
          </a:p>
          <a:p>
            <a:pPr marL="447675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altLang="pt-BR" sz="2800" dirty="0">
                <a:latin typeface="Arial" charset="0"/>
              </a:rPr>
              <a:t>Os Termos de Compromisso deverão ser entregues antes da data do início oficial do estágio.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Informação Complementar</a:t>
            </a:r>
          </a:p>
        </p:txBody>
      </p:sp>
      <p:sp>
        <p:nvSpPr>
          <p:cNvPr id="54275" name="Retângulo 3"/>
          <p:cNvSpPr>
            <a:spLocks noChangeArrowheads="1"/>
          </p:cNvSpPr>
          <p:nvPr/>
        </p:nvSpPr>
        <p:spPr bwMode="auto">
          <a:xfrm>
            <a:off x="127000" y="1628775"/>
            <a:ext cx="89281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pt-BR" sz="2800" dirty="0"/>
              <a:t>O aluno acessa no sistema Janus:</a:t>
            </a:r>
          </a:p>
          <a:p>
            <a:pPr marL="893763" lvl="1" indent="-265113">
              <a:spcBef>
                <a:spcPts val="1200"/>
              </a:spcBef>
              <a:defRPr/>
            </a:pPr>
            <a:r>
              <a:rPr lang="pt-BR" sz="2800" dirty="0"/>
              <a:t>- Termo de Compromisso;</a:t>
            </a:r>
          </a:p>
          <a:p>
            <a:pPr marL="893763" lvl="1" indent="-265113">
              <a:defRPr/>
            </a:pPr>
            <a:r>
              <a:rPr lang="pt-BR" sz="2800" dirty="0"/>
              <a:t>- Ficha de Frequência e</a:t>
            </a:r>
          </a:p>
          <a:p>
            <a:pPr marL="1085850" lvl="1" indent="-457200" defTabSz="1169988">
              <a:buFontTx/>
              <a:buChar char="-"/>
              <a:defRPr/>
            </a:pPr>
            <a:r>
              <a:rPr lang="pt-BR" sz="2800" dirty="0"/>
              <a:t>Informação de Rendimentos para o I.R.(conf. Art. 43, inciso I)</a:t>
            </a:r>
          </a:p>
          <a:p>
            <a:pPr marL="1085850" lvl="1" indent="-457200" defTabSz="1169988">
              <a:buFontTx/>
              <a:buChar char="-"/>
              <a:defRPr/>
            </a:pPr>
            <a:r>
              <a:rPr lang="pt-BR" sz="2800" dirty="0"/>
              <a:t>Certificados (assim que aprovados pela Comissão Central do PAE).</a:t>
            </a:r>
          </a:p>
          <a:p>
            <a:pPr lvl="1">
              <a:defRPr/>
            </a:pPr>
            <a:endParaRPr lang="pt-BR" sz="2800" dirty="0"/>
          </a:p>
          <a:p>
            <a:pPr lvl="1">
              <a:defRPr/>
            </a:pPr>
            <a:r>
              <a:rPr lang="pt-BR" sz="2800" dirty="0"/>
              <a:t>O Professor Supervisor também terá acesso para imprimir: </a:t>
            </a:r>
          </a:p>
          <a:p>
            <a:pPr marL="628650" lvl="1">
              <a:spcBef>
                <a:spcPts val="1200"/>
              </a:spcBef>
              <a:defRPr/>
            </a:pPr>
            <a:r>
              <a:rPr lang="pt-BR" sz="2800" dirty="0"/>
              <a:t>- Declaração </a:t>
            </a:r>
            <a:r>
              <a:rPr lang="pt-BR" sz="2800"/>
              <a:t>da supervisão </a:t>
            </a:r>
            <a:r>
              <a:rPr lang="pt-BR" sz="2800" dirty="0"/>
              <a:t>dos seus estagiários.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5"/>
          <p:cNvSpPr txBox="1">
            <a:spLocks noChangeArrowheads="1"/>
          </p:cNvSpPr>
          <p:nvPr/>
        </p:nvSpPr>
        <p:spPr bwMode="auto">
          <a:xfrm>
            <a:off x="406400" y="1444625"/>
            <a:ext cx="856773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u="sng" dirty="0">
                <a:latin typeface="Arial" charset="0"/>
              </a:rPr>
              <a:t>Desistência do Estágio</a:t>
            </a:r>
            <a:r>
              <a:rPr lang="pt-BR" altLang="pt-BR" sz="2400" dirty="0">
                <a:latin typeface="Arial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Caso queira desistir do Estágio, enviar imediatamente e-mail para </a:t>
            </a:r>
            <a:r>
              <a:rPr lang="pt-BR" altLang="pt-BR" sz="2400" u="sng" dirty="0">
                <a:solidFill>
                  <a:srgbClr val="0000FF"/>
                </a:solidFill>
                <a:latin typeface="Arial" charset="0"/>
              </a:rPr>
              <a:t>pae.fflch@usp.br,</a:t>
            </a:r>
            <a:r>
              <a:rPr lang="pt-BR" altLang="pt-BR" sz="2400" dirty="0">
                <a:latin typeface="Arial" charset="0"/>
              </a:rPr>
              <a:t> solicitando e justificando a desistência. O supervisor deverá estar ciente de sua decisão, (converse com ele(a), desta forma não lhe prejudicará futuramente.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u="sng" dirty="0">
                <a:latin typeface="Arial" charset="0"/>
              </a:rPr>
              <a:t>Outras Alterações</a:t>
            </a:r>
            <a:r>
              <a:rPr lang="pt-BR" altLang="pt-BR" sz="2400" dirty="0">
                <a:latin typeface="Arial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(como </a:t>
            </a:r>
            <a:r>
              <a:rPr lang="pt-BR" altLang="pt-BR" sz="2400" dirty="0">
                <a:solidFill>
                  <a:srgbClr val="FF0000"/>
                </a:solidFill>
                <a:latin typeface="Arial" charset="0"/>
              </a:rPr>
              <a:t>troca de disciplina </a:t>
            </a:r>
            <a:r>
              <a:rPr lang="pt-BR" altLang="pt-BR" sz="2400" dirty="0">
                <a:latin typeface="Arial" charset="0"/>
              </a:rPr>
              <a:t>ou </a:t>
            </a:r>
            <a:r>
              <a:rPr lang="pt-BR" altLang="pt-BR" sz="2400" dirty="0" smtClean="0">
                <a:solidFill>
                  <a:srgbClr val="FF0000"/>
                </a:solidFill>
                <a:latin typeface="Arial" charset="0"/>
              </a:rPr>
              <a:t>supervisor</a:t>
            </a:r>
            <a:r>
              <a:rPr lang="pt-BR" altLang="pt-BR" sz="2400" dirty="0" smtClean="0">
                <a:latin typeface="Arial" charset="0"/>
              </a:rPr>
              <a:t>, etc</a:t>
            </a:r>
            <a:r>
              <a:rPr lang="pt-BR" altLang="pt-BR" sz="2400" dirty="0">
                <a:latin typeface="Arial" charset="0"/>
              </a:rPr>
              <a:t>.)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pt-BR" altLang="pt-BR" sz="2400" dirty="0">
                <a:latin typeface="Arial" charset="0"/>
              </a:rPr>
              <a:t>Qualquer alteração ao que constou na inscrição online, deverá ser informada por e-mail imediatamente (para que a documentação final não fique errada, inclusive o diploma).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charset="0"/>
            </a:endParaRPr>
          </a:p>
        </p:txBody>
      </p:sp>
      <p:sp>
        <p:nvSpPr>
          <p:cNvPr id="35844" name="Retângulo 1"/>
          <p:cNvSpPr>
            <a:spLocks noChangeArrowheads="1"/>
          </p:cNvSpPr>
          <p:nvPr/>
        </p:nvSpPr>
        <p:spPr bwMode="auto">
          <a:xfrm>
            <a:off x="1187450" y="333375"/>
            <a:ext cx="6985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pt-B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Desistência ou alterações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54FBC-1DD2-49A8-9F75-0DA9DBDFEE47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2150"/>
            <a:ext cx="8785225" cy="865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Comissão do PAE-FFLCH/USP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50825" y="1196752"/>
            <a:ext cx="8785225" cy="560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000" indent="-469900"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Composição da Comissão PAE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FFLCH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1800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Coordenadora: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Profa. Dra. Cláudia C. Amigo Pino (DLM/FFLCH).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Representante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Comissão da Graduação FFLCH:</a:t>
            </a: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Profa. Dra.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Déborah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de Oliveira (DG-FFLCH)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Representante Discente da CPG: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Wesley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Alves Messias (titular –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Geografia)</a:t>
            </a: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Alexandre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Pupo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Quintino (suplente –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Sociologia)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Representante Discente da Graduação: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Não há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Secretária da Comissão PAE: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69900" indent="-469900"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Juliana Oliveira (SPG-FFLCH)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Controle da Folha de Frequência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268413"/>
            <a:ext cx="8856662" cy="5329237"/>
          </a:xfrm>
        </p:spPr>
        <p:txBody>
          <a:bodyPr rtlCol="0">
            <a:normAutofit fontScale="55000" lnSpcReduction="20000"/>
          </a:bodyPr>
          <a:lstStyle/>
          <a:p>
            <a:pPr marL="0" indent="0" algn="just" eaLnBrk="1" fontAlgn="auto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pt-BR" sz="3800" dirty="0">
                <a:latin typeface="Arial" charset="0"/>
                <a:cs typeface="Arial" charset="0"/>
              </a:rPr>
              <a:t>É responsabilidade do estagiário imprimir a Folha de Frequência do Janus, que inicia no dia 21 e termina no dia 20 do mês seguinte. Para imprimir a folha correta, deve-se que optar pelo mês anterior</a:t>
            </a:r>
            <a:r>
              <a:rPr lang="pt-BR" sz="3100" dirty="0">
                <a:latin typeface="Arial" charset="0"/>
                <a:cs typeface="Arial" charset="0"/>
              </a:rPr>
              <a:t>.</a:t>
            </a:r>
          </a:p>
          <a:p>
            <a:pPr marL="0" indent="0" algn="just" eaLnBrk="1" fontAlgn="auto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pt-BR" sz="3800" dirty="0">
                <a:latin typeface="Arial" charset="0"/>
                <a:cs typeface="Arial" charset="0"/>
              </a:rPr>
              <a:t>O estagiário bolsista ou voluntário deverão assinar a Folha de Frequência todos os dias em que estagiar, bem como entregá-la no prazo estipulado, </a:t>
            </a:r>
            <a:r>
              <a:rPr lang="pt-BR" sz="3800" b="1" dirty="0">
                <a:latin typeface="Arial" charset="0"/>
                <a:cs typeface="Arial" charset="0"/>
              </a:rPr>
              <a:t>impreterivelmente</a:t>
            </a:r>
            <a:r>
              <a:rPr lang="pt-BR" sz="3800" dirty="0">
                <a:latin typeface="Arial" charset="0"/>
                <a:cs typeface="Arial" charset="0"/>
              </a:rPr>
              <a:t>, entre os dias </a:t>
            </a:r>
            <a:r>
              <a:rPr lang="pt-BR" sz="3800" b="1" dirty="0">
                <a:latin typeface="Arial" charset="0"/>
                <a:cs typeface="Arial" charset="0"/>
              </a:rPr>
              <a:t>20 e 24 de cada mês</a:t>
            </a:r>
            <a:r>
              <a:rPr lang="pt-BR" sz="3800" dirty="0">
                <a:latin typeface="Arial" charset="0"/>
                <a:cs typeface="Arial" charset="0"/>
              </a:rPr>
              <a:t>, devidamente assinada pelo aluno e pelo supervisor.</a:t>
            </a:r>
          </a:p>
          <a:p>
            <a:pPr marL="0" indent="0" algn="just" eaLnBrk="1" fontAlgn="auto" hangingPunct="1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pt-BR" sz="3800" b="1" dirty="0">
                <a:solidFill>
                  <a:srgbClr val="FF0000"/>
                </a:solidFill>
                <a:latin typeface="Arial" charset="0"/>
                <a:cs typeface="Arial" charset="0"/>
              </a:rPr>
              <a:t>Somente o supervisor poderá assinar a Folha de Frequência.</a:t>
            </a:r>
          </a:p>
          <a:p>
            <a:pPr marL="0" indent="0" algn="just" eaLnBrk="1" fontAlgn="auto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pt-BR" sz="4400" dirty="0">
                <a:latin typeface="Arial" charset="0"/>
                <a:cs typeface="Arial" charset="0"/>
              </a:rPr>
              <a:t>O estagiário que não cumprir o prazo da entrega, não fará jus ao recebimento do auxílio daquele mês</a:t>
            </a:r>
            <a:r>
              <a:rPr lang="pt-BR" sz="3100" dirty="0">
                <a:latin typeface="Arial" charset="0"/>
                <a:cs typeface="Arial" charset="0"/>
              </a:rPr>
              <a:t>.</a:t>
            </a:r>
          </a:p>
          <a:p>
            <a:pPr marL="0" indent="0" algn="just" eaLnBrk="1" fontAlgn="auto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pt-BR" sz="4400" dirty="0">
                <a:latin typeface="Arial" charset="0"/>
                <a:cs typeface="Arial" charset="0"/>
              </a:rPr>
              <a:t>A reincidência da </a:t>
            </a:r>
            <a:r>
              <a:rPr lang="pt-BR" sz="4400" b="1" dirty="0">
                <a:latin typeface="Arial" charset="0"/>
                <a:cs typeface="Arial" charset="0"/>
              </a:rPr>
              <a:t>não entrega</a:t>
            </a:r>
            <a:r>
              <a:rPr lang="pt-BR" sz="4400" dirty="0">
                <a:latin typeface="Arial" charset="0"/>
                <a:cs typeface="Arial" charset="0"/>
              </a:rPr>
              <a:t> da Folha de Frequência,  no período, implicará </a:t>
            </a:r>
            <a:r>
              <a:rPr lang="pt-BR" sz="4400" b="1" dirty="0">
                <a:latin typeface="Arial" charset="0"/>
                <a:cs typeface="Arial" charset="0"/>
              </a:rPr>
              <a:t>corte integral</a:t>
            </a:r>
            <a:r>
              <a:rPr lang="pt-BR" sz="4400" dirty="0">
                <a:latin typeface="Arial" charset="0"/>
                <a:cs typeface="Arial" charset="0"/>
              </a:rPr>
              <a:t> </a:t>
            </a:r>
            <a:r>
              <a:rPr lang="pt-BR" sz="4400" b="1" dirty="0">
                <a:latin typeface="Arial" charset="0"/>
                <a:cs typeface="Arial" charset="0"/>
              </a:rPr>
              <a:t>do auxílio</a:t>
            </a:r>
            <a:r>
              <a:rPr lang="pt-BR" sz="3100" dirty="0">
                <a:latin typeface="Arial" charset="0"/>
                <a:cs typeface="Arial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3100" dirty="0">
              <a:latin typeface="Arial" charset="0"/>
              <a:cs typeface="Arial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4400" b="1" dirty="0">
                <a:latin typeface="Arial" charset="0"/>
                <a:cs typeface="Arial" charset="0"/>
              </a:rPr>
              <a:t>Local de entrega: Serviço de Pós-Graduação, sala 118, prédio da Administração da FFLCH.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400" b="1" dirty="0">
              <a:latin typeface="Arial" charset="0"/>
              <a:cs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50</a:t>
            </a:fld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 flipV="1">
            <a:off x="457200" y="476250"/>
            <a:ext cx="8229600" cy="57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6632"/>
            <a:ext cx="8856662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662" cy="650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301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Dispensa do PAE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(Somente para bolsistas CAPES)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773238"/>
            <a:ext cx="8928100" cy="49688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pt-BR" altLang="pt-BR" sz="2800" dirty="0">
                <a:latin typeface="Arial" charset="0"/>
              </a:rPr>
              <a:t>Os alunos que comprovarem o mínimo de 1 semestre para o Mestrado, 2 semestres para o doutorado de experiência docente em </a:t>
            </a:r>
            <a:r>
              <a:rPr lang="pt-BR" altLang="pt-BR" sz="2800" u="sng" dirty="0">
                <a:latin typeface="Arial" charset="0"/>
              </a:rPr>
              <a:t>ensino superior</a:t>
            </a:r>
            <a:r>
              <a:rPr lang="pt-BR" altLang="pt-BR" sz="2800" dirty="0">
                <a:latin typeface="Arial" charset="0"/>
              </a:rPr>
              <a:t>, poderão solicitar dispensa do PAE. </a:t>
            </a:r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pt-BR" altLang="pt-BR" sz="2800" u="sng" dirty="0">
                <a:latin typeface="Arial" charset="0"/>
              </a:rPr>
              <a:t>Documentação necessária</a:t>
            </a:r>
            <a:r>
              <a:rPr lang="pt-BR" altLang="pt-BR" sz="2800" dirty="0">
                <a:latin typeface="Arial" charset="0"/>
              </a:rPr>
              <a:t>: </a:t>
            </a:r>
          </a:p>
          <a:p>
            <a:pPr lvl="1" algn="just" eaLnBrk="1" hangingPunct="1"/>
            <a:r>
              <a:rPr lang="pt-BR" altLang="pt-BR" dirty="0">
                <a:latin typeface="Arial" charset="0"/>
              </a:rPr>
              <a:t>Carta ao coordenador(a) do PAE solicitando a dispensa; </a:t>
            </a:r>
          </a:p>
          <a:p>
            <a:pPr lvl="1" algn="just" eaLnBrk="1" hangingPunct="1"/>
            <a:r>
              <a:rPr lang="pt-BR" altLang="pt-BR" dirty="0">
                <a:latin typeface="Arial" charset="0"/>
              </a:rPr>
              <a:t>Declaração da Instituição de Ensino (em papel timbrado, com assinatura do responsável pela Instituição) referente ao tempo de trabalho, ou cópia da Carteira de Trabalho.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928100" cy="1152525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>
                <a:latin typeface="Arial" charset="0"/>
                <a:cs typeface="Arial" charset="0"/>
              </a:rPr>
              <a:t>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Observação final</a:t>
            </a:r>
          </a:p>
        </p:txBody>
      </p:sp>
      <p:sp>
        <p:nvSpPr>
          <p:cNvPr id="35844" name="CaixaDeTexto 5"/>
          <p:cNvSpPr txBox="1">
            <a:spLocks noChangeArrowheads="1"/>
          </p:cNvSpPr>
          <p:nvPr/>
        </p:nvSpPr>
        <p:spPr bwMode="auto">
          <a:xfrm>
            <a:off x="107504" y="1392061"/>
            <a:ext cx="89289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/>
              <a:t> </a:t>
            </a:r>
            <a:r>
              <a:rPr lang="pt-BR" sz="2400" dirty="0"/>
              <a:t>A próxima inscrição no PAE, no </a:t>
            </a:r>
            <a:r>
              <a:rPr lang="pt-BR" sz="2400" u="sng" dirty="0"/>
              <a:t>Estágio Supervisionado,</a:t>
            </a:r>
            <a:r>
              <a:rPr lang="pt-BR" sz="2400" dirty="0"/>
              <a:t> ocorrerá no período de: </a:t>
            </a:r>
            <a:r>
              <a:rPr lang="pt-BR" sz="2400" b="1" dirty="0" smtClean="0">
                <a:solidFill>
                  <a:srgbClr val="FF0000"/>
                </a:solidFill>
              </a:rPr>
              <a:t>01</a:t>
            </a:r>
            <a:r>
              <a:rPr lang="pt-BR" sz="2400" b="1" dirty="0" smtClean="0"/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a 20 de maio</a:t>
            </a:r>
            <a:r>
              <a:rPr lang="pt-BR" sz="2400" b="1" dirty="0" smtClean="0"/>
              <a:t>,</a:t>
            </a:r>
            <a:r>
              <a:rPr lang="pt-BR" sz="2400" dirty="0" smtClean="0"/>
              <a:t> </a:t>
            </a:r>
            <a:r>
              <a:rPr lang="pt-BR" sz="2400" dirty="0"/>
              <a:t>para estagiar no </a:t>
            </a:r>
            <a:r>
              <a:rPr lang="pt-BR" sz="2400" dirty="0">
                <a:solidFill>
                  <a:srgbClr val="FF0000"/>
                </a:solidFill>
              </a:rPr>
              <a:t>2</a:t>
            </a:r>
            <a:r>
              <a:rPr lang="pt-BR" sz="2400" dirty="0" smtClean="0">
                <a:solidFill>
                  <a:srgbClr val="FF0000"/>
                </a:solidFill>
              </a:rPr>
              <a:t>º </a:t>
            </a:r>
            <a:r>
              <a:rPr lang="pt-BR" sz="2400" dirty="0">
                <a:solidFill>
                  <a:srgbClr val="FF0000"/>
                </a:solidFill>
              </a:rPr>
              <a:t>Semestre de </a:t>
            </a:r>
            <a:r>
              <a:rPr lang="pt-BR" sz="2400" dirty="0" smtClean="0">
                <a:solidFill>
                  <a:srgbClr val="FF0000"/>
                </a:solidFill>
              </a:rPr>
              <a:t>2020</a:t>
            </a:r>
            <a:r>
              <a:rPr lang="pt-BR" sz="2400" dirty="0" smtClean="0"/>
              <a:t>. </a:t>
            </a:r>
            <a:r>
              <a:rPr lang="pt-BR" sz="2400" dirty="0"/>
              <a:t>Leia o Edital no nosso site correspondente ao período.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b="1" dirty="0"/>
              <a:t>O período de inscrição não será prorrogado.</a:t>
            </a:r>
            <a:r>
              <a:rPr lang="pt-BR" sz="2400" dirty="0"/>
              <a:t> 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Maiores informações, acesse:</a:t>
            </a:r>
          </a:p>
          <a:p>
            <a:pPr algn="just">
              <a:defRPr/>
            </a:pPr>
            <a:endParaRPr lang="pt-BR" sz="2400" b="1" u="sng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pt-BR" sz="2400" b="1" dirty="0">
                <a:solidFill>
                  <a:srgbClr val="0000FF"/>
                </a:solidFill>
              </a:rPr>
              <a:t> </a:t>
            </a:r>
            <a:r>
              <a:rPr lang="pt-BR" sz="2400" b="1" u="sng" dirty="0">
                <a:solidFill>
                  <a:srgbClr val="0000FF"/>
                </a:solidFill>
              </a:rPr>
              <a:t>www.pos.fflch.usp.br</a:t>
            </a:r>
            <a:r>
              <a:rPr lang="pt-BR" sz="2400" dirty="0"/>
              <a:t>  (menu PAE)</a:t>
            </a:r>
          </a:p>
          <a:p>
            <a:pPr algn="ctr">
              <a:defRPr/>
            </a:pP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Bom trabalho a todos!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56181-6E7B-4B28-9BEA-04DC5B1FF1F0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Pós-Graduação - FFLCH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3672358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Onde funciona o PAE FFLCH:</a:t>
            </a:r>
          </a:p>
          <a:p>
            <a:pPr eaLnBrk="1" fontAlgn="auto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Endereço: Rua do Lago, 717, sala 118 – (SPG) - Serviço de Pós-Graduação Geral da FFLCH-USP.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      </a:t>
            </a:r>
            <a:r>
              <a:rPr lang="pt-BR" altLang="pt-BR" sz="2800" dirty="0">
                <a:latin typeface="Arial" charset="0"/>
              </a:rPr>
              <a:t>Telefones: 3091-4626 e 3091-4623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Site da Pós-Graduação FFLCH:  </a:t>
            </a:r>
            <a:r>
              <a:rPr lang="pt-BR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www.pos.fflch.usp.br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(Menu PAE)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E-mail do PAE: </a:t>
            </a:r>
            <a:r>
              <a:rPr lang="pt-BR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pae.fflch@usp.br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latin typeface="Arial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10244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AE50F1-0AA1-430F-9F82-FC95FF517AFB}" type="slidenum">
              <a:rPr lang="pt-BR" altLang="pt-BR" sz="10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Informações Gerais e Preparação Pedagógica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56A2B-05C0-42F7-B9BC-2F292E06A5AD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2255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74638"/>
            <a:ext cx="8850312" cy="922337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Preparação Pedagógica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1211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dirty="0">
                <a:latin typeface="Arial" charset="0"/>
                <a:cs typeface="Arial" charset="0"/>
              </a:rPr>
              <a:t>     Modalidades existentes na USP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1500" dirty="0">
              <a:latin typeface="Arial" charset="0"/>
              <a:cs typeface="Arial" charset="0"/>
            </a:endParaRPr>
          </a:p>
          <a:p>
            <a:pPr marL="0" indent="0" eaLnBrk="1" fontAlgn="auto" hangingPunct="1">
              <a:spcBef>
                <a:spcPts val="1800"/>
              </a:spcBef>
              <a:spcAft>
                <a:spcPts val="1800"/>
              </a:spcAft>
              <a:buNone/>
              <a:defRPr/>
            </a:pPr>
            <a:r>
              <a:rPr lang="pt-BR" alt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1. </a:t>
            </a:r>
            <a:r>
              <a:rPr lang="pt-BR" altLang="pt-BR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Disciplina de Pós-Graduação</a:t>
            </a:r>
            <a:r>
              <a:rPr lang="pt-BR" alt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altLang="pt-BR" dirty="0">
                <a:latin typeface="Arial" charset="0"/>
                <a:cs typeface="Arial" charset="0"/>
              </a:rPr>
              <a:t>(atual formato da FFLCH)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pt-BR" altLang="pt-BR" dirty="0">
                <a:latin typeface="Arial" charset="0"/>
                <a:cs typeface="Arial" charset="0"/>
              </a:rPr>
              <a:t>2. </a:t>
            </a:r>
            <a:r>
              <a:rPr lang="pt-BR" altLang="pt-BR" u="sng" dirty="0">
                <a:latin typeface="Arial" charset="0"/>
                <a:cs typeface="Arial" charset="0"/>
              </a:rPr>
              <a:t>Ciclo de Conferências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pt-BR" altLang="pt-BR" dirty="0">
                <a:latin typeface="Arial" charset="0"/>
                <a:cs typeface="Arial" charset="0"/>
              </a:rPr>
              <a:t>3. </a:t>
            </a:r>
            <a:r>
              <a:rPr lang="pt-BR" altLang="pt-BR" u="sng" dirty="0">
                <a:latin typeface="Arial" charset="0"/>
                <a:cs typeface="Arial" charset="0"/>
              </a:rPr>
              <a:t>Núcleo de Atividades</a:t>
            </a:r>
          </a:p>
          <a:p>
            <a:pPr marL="0" indent="0" algn="just" eaLnBrk="1" fontAlgn="auto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pt-BR" altLang="pt-BR" dirty="0">
                <a:latin typeface="Arial" charset="0"/>
                <a:cs typeface="Arial" charset="0"/>
              </a:rPr>
              <a:t>OBS.: (O aluno poderá também escolher a modalidade de Preparação Pedagógica que lhe convier, mas siga o Edital da Unidade que se inscreveu.) 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  <a:defRPr/>
            </a:pPr>
            <a:endParaRPr lang="pt-BR" altLang="pt-BR" dirty="0">
              <a:latin typeface="Arial" charset="0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Preparação Pedagógica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5184775"/>
          </a:xfrm>
        </p:spPr>
        <p:txBody>
          <a:bodyPr rtlCol="0">
            <a:normAutofit fontScale="85000" lnSpcReduction="10000"/>
          </a:bodyPr>
          <a:lstStyle/>
          <a:p>
            <a:pPr indent="-161925" algn="just" eaLnBrk="1" fontAlgn="auto" hangingPunct="1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Arial" charset="0"/>
              </a:rPr>
              <a:t>A partir do 1º. Semestre de 2018, a FFLCH aboliu o Ciclo de Palestras, optando pelo formato Disciplina: </a:t>
            </a:r>
            <a:r>
              <a:rPr lang="pt-BR" sz="2800" b="1" u="sng" dirty="0"/>
              <a:t>FLM5612 - Ensino e Fundamentos Pedagógicos da Prática Docente na Educação Superior</a:t>
            </a:r>
            <a:r>
              <a:rPr lang="pt-BR" sz="2800" b="1" dirty="0"/>
              <a:t> (Preparação Pedagógica).</a:t>
            </a:r>
            <a:endParaRPr lang="pt-BR" sz="2800" dirty="0">
              <a:latin typeface="Arial" charset="0"/>
            </a:endParaRPr>
          </a:p>
          <a:p>
            <a:pPr indent="-161925" algn="just" eaLnBrk="1" fontAlgn="auto" hangingPunct="1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Arial" charset="0"/>
              </a:rPr>
              <a:t>Esta disciplina é de curta duração, com obtenção de 2 créditos. </a:t>
            </a:r>
            <a:endParaRPr lang="pt-BR" sz="2800" b="1" dirty="0">
              <a:solidFill>
                <a:srgbClr val="0000FF"/>
              </a:solidFill>
              <a:latin typeface="Arial" charset="0"/>
            </a:endParaRPr>
          </a:p>
          <a:p>
            <a:pPr indent="-161925" algn="just" eaLnBrk="1" fontAlgn="auto" hangingPunct="1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BR" sz="2800" b="1" dirty="0">
                <a:solidFill>
                  <a:srgbClr val="0000FF"/>
                </a:solidFill>
                <a:latin typeface="Arial" charset="0"/>
              </a:rPr>
              <a:t>No período de matrícula Web de aluno regular (veja o período da matrícula no </a:t>
            </a:r>
            <a:r>
              <a:rPr lang="pt-BR" sz="2800" b="1" u="sng" dirty="0">
                <a:solidFill>
                  <a:srgbClr val="0000FF"/>
                </a:solidFill>
                <a:latin typeface="Arial" charset="0"/>
              </a:rPr>
              <a:t>calendário</a:t>
            </a:r>
            <a:r>
              <a:rPr lang="pt-BR" sz="2800" b="1" dirty="0">
                <a:solidFill>
                  <a:srgbClr val="0000FF"/>
                </a:solidFill>
                <a:latin typeface="Arial" charset="0"/>
              </a:rPr>
              <a:t> da pós-graduação da FFLCH no site) faça a sua matrícula na disciplina de “Preparação Pedagógica”, conforme o código acima.</a:t>
            </a:r>
            <a:endParaRPr lang="pt-BR" sz="2800" dirty="0">
              <a:latin typeface="Arial" charset="0"/>
            </a:endParaRPr>
          </a:p>
          <a:p>
            <a:pPr marL="542925" indent="-361950" algn="just" eaLnBrk="1" fontAlgn="auto" hangingPunct="1"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latin typeface="Arial" charset="0"/>
              </a:rPr>
              <a:t>A Preparação Pedagógica será realizada apenas uma vez (válida para o Mestrado e o Doutorado).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72DA0-836F-4CF7-B3BF-957D2CA121B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4935</TotalTime>
  <Words>3587</Words>
  <Application>Microsoft Office PowerPoint</Application>
  <PresentationFormat>Apresentação na tela (4:3)</PresentationFormat>
  <Paragraphs>398</Paragraphs>
  <Slides>53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Comissão do PAE-FFLCH-USP</vt:lpstr>
      <vt:lpstr>Informação Geral PAE</vt:lpstr>
      <vt:lpstr>Objetivos do PAE</vt:lpstr>
      <vt:lpstr>Observação importante</vt:lpstr>
      <vt:lpstr>Comissão do PAE-FFLCH/USP </vt:lpstr>
      <vt:lpstr>Pós-Graduação - FFLCH</vt:lpstr>
      <vt:lpstr>Informações Gerais e Preparação Pedagógica</vt:lpstr>
      <vt:lpstr>A Preparação Pedagógica</vt:lpstr>
      <vt:lpstr>A Preparação Pedagógica</vt:lpstr>
      <vt:lpstr>Informações adicionais</vt:lpstr>
      <vt:lpstr>ESTÁGIO SUPERVISIONADO</vt:lpstr>
      <vt:lpstr>Estágio Supervisionado</vt:lpstr>
      <vt:lpstr>Estágio Supervisionado</vt:lpstr>
      <vt:lpstr>Estágio Supervisionado</vt:lpstr>
      <vt:lpstr>MODELO (para ser digitado na inscrição online) Plano de Trabalho</vt:lpstr>
      <vt:lpstr>Sobre o auxílio</vt:lpstr>
      <vt:lpstr>Para Abertura de conta bancária</vt:lpstr>
      <vt:lpstr>Recebimento do auxílio</vt:lpstr>
      <vt:lpstr>Sobre a conta corrente</vt:lpstr>
      <vt:lpstr>Slide 20</vt:lpstr>
      <vt:lpstr>Slide 21</vt:lpstr>
      <vt:lpstr>ALUNOS IMPEDIDOS DE RECEBER AUXILIO</vt:lpstr>
      <vt:lpstr>Valor do Auxílio e cota da FFLCH</vt:lpstr>
      <vt:lpstr>Auxílio: continuação</vt:lpstr>
      <vt:lpstr>Critérios de classificação para fins de distribuição do auxílio </vt:lpstr>
      <vt:lpstr>ALUNOS INTERUNIDADES</vt:lpstr>
      <vt:lpstr>ALUNOS DO MESTRADO PROFISSIONAL</vt:lpstr>
      <vt:lpstr>ESTÁGIO SUPERVISIONADO: INFORMAÇÕES COMPLEMENTARES</vt:lpstr>
      <vt:lpstr>Diretrizes gerais</vt:lpstr>
      <vt:lpstr>Atividades permitidas</vt:lpstr>
      <vt:lpstr>ATIVIDADES NÃO PERMITIDAS</vt:lpstr>
      <vt:lpstr>Observações Importantes </vt:lpstr>
      <vt:lpstr>Créditos </vt:lpstr>
      <vt:lpstr>Atribuição de créditos</vt:lpstr>
      <vt:lpstr>Créditos Concedidos pelo PAE</vt:lpstr>
      <vt:lpstr>Créditos Concedidos pelo PAE</vt:lpstr>
      <vt:lpstr>O Estágio Supervisionado</vt:lpstr>
      <vt:lpstr>Relatórios do Estágio Supervisionado</vt:lpstr>
      <vt:lpstr>Relatórios do Estágio Supervisionado</vt:lpstr>
      <vt:lpstr>Sobre o texto dos Relatórios do Estágio</vt:lpstr>
      <vt:lpstr>Certificado/Declaração</vt:lpstr>
      <vt:lpstr>Modelo de Formulário – E.S. Aluno</vt:lpstr>
      <vt:lpstr>Slide 43</vt:lpstr>
      <vt:lpstr>Slide 44</vt:lpstr>
      <vt:lpstr>Modelo de Formulário – E.S. Supervisor</vt:lpstr>
      <vt:lpstr>Slide 46</vt:lpstr>
      <vt:lpstr>Datas importantes</vt:lpstr>
      <vt:lpstr>Informação Complementar</vt:lpstr>
      <vt:lpstr>Slide 49</vt:lpstr>
      <vt:lpstr>Controle da Folha de Frequência</vt:lpstr>
      <vt:lpstr>Slide 51</vt:lpstr>
      <vt:lpstr>Dispensa do PAE  (Somente para bolsistas CAPES)</vt:lpstr>
      <vt:lpstr> Observação final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Encontro PAE – 2008</dc:title>
  <dc:creator>Serviço de Pós-graduação</dc:creator>
  <cp:lastModifiedBy>alberto</cp:lastModifiedBy>
  <cp:revision>630</cp:revision>
  <cp:lastPrinted>2015-02-19T12:40:03Z</cp:lastPrinted>
  <dcterms:created xsi:type="dcterms:W3CDTF">2016-02-24T10:55:34Z</dcterms:created>
  <dcterms:modified xsi:type="dcterms:W3CDTF">2020-04-21T22:30:53Z</dcterms:modified>
</cp:coreProperties>
</file>